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81" r:id="rId12"/>
    <p:sldId id="264" r:id="rId13"/>
    <p:sldId id="265" r:id="rId14"/>
    <p:sldId id="267" r:id="rId15"/>
    <p:sldId id="268" r:id="rId16"/>
    <p:sldId id="270" r:id="rId17"/>
    <p:sldId id="271" r:id="rId18"/>
    <p:sldId id="269" r:id="rId19"/>
    <p:sldId id="272" r:id="rId20"/>
    <p:sldId id="273" r:id="rId21"/>
    <p:sldId id="274" r:id="rId22"/>
    <p:sldId id="275" r:id="rId23"/>
    <p:sldId id="276" r:id="rId24"/>
    <p:sldId id="277" r:id="rId25"/>
    <p:sldId id="280" r:id="rId26"/>
  </p:sldIdLst>
  <p:sldSz cx="18288000" cy="10287000"/>
  <p:notesSz cx="6858000" cy="9144000"/>
  <p:embeddedFontLst>
    <p:embeddedFont>
      <p:font typeface="Brittany" panose="020B0604020202020204" charset="0"/>
      <p:regular r:id="rId28"/>
    </p:embeddedFont>
    <p:embeddedFont>
      <p:font typeface="Canva Sans" panose="020B0604020202020204" charset="0"/>
      <p:regular r:id="rId29"/>
    </p:embeddedFont>
    <p:embeddedFont>
      <p:font typeface="Canva Sans Bold" panose="020B0604020202020204" charset="0"/>
      <p:regular r:id="rId30"/>
    </p:embeddedFont>
    <p:embeddedFont>
      <p:font typeface="Canva Sans Bold Italics" panose="020B0604020202020204" charset="0"/>
      <p:regular r:id="rId31"/>
    </p:embeddedFont>
    <p:embeddedFont>
      <p:font typeface="Comica" panose="020B0604020202020204" charset="0"/>
      <p:regular r:id="rId32"/>
    </p:embeddedFont>
    <p:embeddedFont>
      <p:font typeface="DM Sans" pitchFamily="2" charset="0"/>
      <p:regular r:id="rId33"/>
    </p:embeddedFont>
    <p:embeddedFont>
      <p:font typeface="DM Sans Bold" charset="0"/>
      <p:regular r:id="rId34"/>
    </p:embeddedFont>
    <p:embeddedFont>
      <p:font typeface="DM Sans Italics" panose="020B0604020202020204" charset="0"/>
      <p:regular r:id="rId35"/>
    </p:embeddedFont>
    <p:embeddedFont>
      <p:font typeface="Handy Casual" panose="020B0604020202020204" charset="0"/>
      <p:regular r:id="rId36"/>
    </p:embeddedFont>
    <p:embeddedFont>
      <p:font typeface="Krabuler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4D842C-FBEE-4635-AFB2-EEAF87B406ED}" v="1" dt="2025-01-04T21:12:06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0" autoAdjust="0"/>
    <p:restoredTop sz="94622" autoAdjust="0"/>
  </p:normalViewPr>
  <p:slideViewPr>
    <p:cSldViewPr>
      <p:cViewPr>
        <p:scale>
          <a:sx n="52" d="100"/>
          <a:sy n="52" d="100"/>
        </p:scale>
        <p:origin x="413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6592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image" Target="../media/image29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svg"/><Relationship Id="rId30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sv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sv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Relationship Id="rId1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hyperlink" Target="https://kids.nationalgeographic.com/animals/invertebrates/facts/dung-beetl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image" Target="../media/image4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7.svg"/><Relationship Id="rId5" Type="http://schemas.openxmlformats.org/officeDocument/2006/relationships/image" Target="../media/image9.sv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hyperlink" Target="https://tea.texas.gov/student-assessment/testing/staar/staar-reading-language-arts-resources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6.gif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7.svg"/><Relationship Id="rId5" Type="http://schemas.openxmlformats.org/officeDocument/2006/relationships/image" Target="../media/image9.sv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6.gif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7.svg"/><Relationship Id="rId5" Type="http://schemas.openxmlformats.org/officeDocument/2006/relationships/image" Target="../media/image9.sv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50.sv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8.gif"/><Relationship Id="rId5" Type="http://schemas.openxmlformats.org/officeDocument/2006/relationships/image" Target="../media/image10.png"/><Relationship Id="rId10" Type="http://schemas.openxmlformats.org/officeDocument/2006/relationships/image" Target="../media/image29.svg"/><Relationship Id="rId4" Type="http://schemas.openxmlformats.org/officeDocument/2006/relationships/image" Target="../media/image9.sv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svg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1.svg"/><Relationship Id="rId5" Type="http://schemas.openxmlformats.org/officeDocument/2006/relationships/image" Target="../media/image9.sv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40.svg"/><Relationship Id="rId4" Type="http://schemas.openxmlformats.org/officeDocument/2006/relationships/image" Target="../media/image5.sv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.sv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9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8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5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3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sv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sv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sv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30709" y="9258300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984128">
            <a:off x="15024873" y="457258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686214" y="-2578193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09323" y="-2700100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31481" y="-1626507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570549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978638" y="-642644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84187" y="2685355"/>
            <a:ext cx="11900620" cy="165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8"/>
              </a:lnSpc>
            </a:pPr>
            <a:r>
              <a:rPr lang="en-US" sz="12998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Writing Across </a:t>
            </a:r>
          </a:p>
        </p:txBody>
      </p:sp>
      <p:sp>
        <p:nvSpPr>
          <p:cNvPr id="18" name="Freeform 18"/>
          <p:cNvSpPr/>
          <p:nvPr/>
        </p:nvSpPr>
        <p:spPr>
          <a:xfrm rot="-1794398">
            <a:off x="1458604" y="7667531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5628002" y="4716166"/>
            <a:ext cx="1610997" cy="847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000000"/>
                </a:solidFill>
                <a:latin typeface="Comica"/>
                <a:ea typeface="Comica"/>
                <a:cs typeface="Comica"/>
                <a:sym typeface="Comica"/>
              </a:rPr>
              <a:t>all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87055" y="5648981"/>
            <a:ext cx="14003949" cy="190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28"/>
              </a:lnSpc>
            </a:pPr>
            <a:r>
              <a:rPr lang="en-US" sz="14668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Content Areas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31603" y="810878"/>
            <a:ext cx="15224794" cy="2561528"/>
            <a:chOff x="0" y="0"/>
            <a:chExt cx="5096625" cy="8574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6625" cy="857492"/>
            </a:xfrm>
            <a:custGeom>
              <a:avLst/>
              <a:gdLst/>
              <a:ahLst/>
              <a:cxnLst/>
              <a:rect l="l" t="t" r="r" b="b"/>
              <a:pathLst>
                <a:path w="5096625" h="857492">
                  <a:moveTo>
                    <a:pt x="7628" y="0"/>
                  </a:moveTo>
                  <a:lnTo>
                    <a:pt x="5088998" y="0"/>
                  </a:lnTo>
                  <a:cubicBezTo>
                    <a:pt x="5093210" y="0"/>
                    <a:pt x="5096625" y="3415"/>
                    <a:pt x="5096625" y="7628"/>
                  </a:cubicBezTo>
                  <a:lnTo>
                    <a:pt x="5096625" y="849865"/>
                  </a:lnTo>
                  <a:cubicBezTo>
                    <a:pt x="5096625" y="851888"/>
                    <a:pt x="5095822" y="853828"/>
                    <a:pt x="5094391" y="855258"/>
                  </a:cubicBezTo>
                  <a:cubicBezTo>
                    <a:pt x="5092961" y="856689"/>
                    <a:pt x="5091021" y="857492"/>
                    <a:pt x="5088998" y="857492"/>
                  </a:cubicBezTo>
                  <a:lnTo>
                    <a:pt x="7628" y="857492"/>
                  </a:lnTo>
                  <a:cubicBezTo>
                    <a:pt x="5605" y="857492"/>
                    <a:pt x="3665" y="856689"/>
                    <a:pt x="2234" y="855258"/>
                  </a:cubicBezTo>
                  <a:cubicBezTo>
                    <a:pt x="804" y="853828"/>
                    <a:pt x="0" y="851888"/>
                    <a:pt x="0" y="849865"/>
                  </a:cubicBezTo>
                  <a:lnTo>
                    <a:pt x="0" y="7628"/>
                  </a:lnTo>
                  <a:cubicBezTo>
                    <a:pt x="0" y="5605"/>
                    <a:pt x="804" y="3665"/>
                    <a:pt x="2234" y="2234"/>
                  </a:cubicBezTo>
                  <a:cubicBezTo>
                    <a:pt x="3665" y="804"/>
                    <a:pt x="5605" y="0"/>
                    <a:pt x="7628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5096625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63451" y="3896280"/>
            <a:ext cx="16395849" cy="5231667"/>
            <a:chOff x="0" y="0"/>
            <a:chExt cx="5488645" cy="17513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88646" cy="1751344"/>
            </a:xfrm>
            <a:custGeom>
              <a:avLst/>
              <a:gdLst/>
              <a:ahLst/>
              <a:cxnLst/>
              <a:rect l="l" t="t" r="r" b="b"/>
              <a:pathLst>
                <a:path w="5488646" h="1751344">
                  <a:moveTo>
                    <a:pt x="7083" y="0"/>
                  </a:moveTo>
                  <a:lnTo>
                    <a:pt x="5481563" y="0"/>
                  </a:lnTo>
                  <a:cubicBezTo>
                    <a:pt x="5483441" y="0"/>
                    <a:pt x="5485243" y="746"/>
                    <a:pt x="5486571" y="2075"/>
                  </a:cubicBezTo>
                  <a:cubicBezTo>
                    <a:pt x="5487900" y="3403"/>
                    <a:pt x="5488646" y="5204"/>
                    <a:pt x="5488646" y="7083"/>
                  </a:cubicBezTo>
                  <a:lnTo>
                    <a:pt x="5488646" y="1744261"/>
                  </a:lnTo>
                  <a:cubicBezTo>
                    <a:pt x="5488646" y="1748173"/>
                    <a:pt x="5485474" y="1751344"/>
                    <a:pt x="5481563" y="1751344"/>
                  </a:cubicBezTo>
                  <a:lnTo>
                    <a:pt x="7083" y="1751344"/>
                  </a:lnTo>
                  <a:cubicBezTo>
                    <a:pt x="5204" y="1751344"/>
                    <a:pt x="3403" y="1750597"/>
                    <a:pt x="2075" y="1749269"/>
                  </a:cubicBezTo>
                  <a:cubicBezTo>
                    <a:pt x="746" y="1747941"/>
                    <a:pt x="0" y="1746139"/>
                    <a:pt x="0" y="1744261"/>
                  </a:cubicBezTo>
                  <a:lnTo>
                    <a:pt x="0" y="7083"/>
                  </a:lnTo>
                  <a:cubicBezTo>
                    <a:pt x="0" y="5204"/>
                    <a:pt x="746" y="3403"/>
                    <a:pt x="2075" y="2075"/>
                  </a:cubicBezTo>
                  <a:cubicBezTo>
                    <a:pt x="3403" y="746"/>
                    <a:pt x="5204" y="0"/>
                    <a:pt x="7083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5488645" cy="1665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630915" y="1396316"/>
            <a:ext cx="15008719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399"/>
              </a:lnSpc>
              <a:spcBef>
                <a:spcPct val="0"/>
              </a:spcBef>
            </a:pPr>
            <a:r>
              <a:rPr lang="en-US" sz="3999" spc="6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shorter the stack of books becomes, the shorter the distance the toy truck will roll                                                    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4347817"/>
            <a:ext cx="16048286" cy="433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shorter the stack of books becomes, the shorter the distance the toy truck will roll </a:t>
            </a:r>
            <a:r>
              <a:rPr lang="en-US" sz="3200" spc="51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because</a:t>
            </a: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the pulling force becomes less.</a:t>
            </a:r>
          </a:p>
          <a:p>
            <a:pPr algn="just">
              <a:lnSpc>
                <a:spcPts val="4320"/>
              </a:lnSpc>
            </a:pPr>
            <a:endParaRPr lang="en-US" sz="3200" spc="5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4320"/>
              </a:lnSpc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shorter the stack of books becomes, the shorter the distance the toy truck will roll, </a:t>
            </a:r>
            <a:r>
              <a:rPr lang="en-US" sz="3200" spc="51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but</a:t>
            </a: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to make it roll further the height of the stack needs to increase.</a:t>
            </a:r>
          </a:p>
          <a:p>
            <a:pPr algn="just">
              <a:lnSpc>
                <a:spcPts val="4320"/>
              </a:lnSpc>
            </a:pPr>
            <a:endParaRPr lang="en-US" sz="3200" spc="5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shorter the stack of books becomes, the shorter the distance the toy truck will roll, </a:t>
            </a:r>
            <a:r>
              <a:rPr lang="en-US" sz="3200" spc="51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so</a:t>
            </a: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they height of the books affects the distance the truck will travel.</a:t>
            </a:r>
          </a:p>
        </p:txBody>
      </p:sp>
      <p:sp>
        <p:nvSpPr>
          <p:cNvPr id="15" name="Freeform 15"/>
          <p:cNvSpPr/>
          <p:nvPr/>
        </p:nvSpPr>
        <p:spPr>
          <a:xfrm>
            <a:off x="8926847" y="2650014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5"/>
                </a:lnTo>
                <a:lnTo>
                  <a:pt x="0" y="1596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712331" y="5495754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360493" y="7082406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173111" y="7082406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360493" y="8687407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173111" y="8687407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84318" y="1280262"/>
            <a:ext cx="15224794" cy="1543817"/>
            <a:chOff x="0" y="0"/>
            <a:chExt cx="5096625" cy="5168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6625" cy="516806"/>
            </a:xfrm>
            <a:custGeom>
              <a:avLst/>
              <a:gdLst/>
              <a:ahLst/>
              <a:cxnLst/>
              <a:rect l="l" t="t" r="r" b="b"/>
              <a:pathLst>
                <a:path w="5096625" h="516806">
                  <a:moveTo>
                    <a:pt x="7628" y="0"/>
                  </a:moveTo>
                  <a:lnTo>
                    <a:pt x="5088998" y="0"/>
                  </a:lnTo>
                  <a:cubicBezTo>
                    <a:pt x="5093210" y="0"/>
                    <a:pt x="5096625" y="3415"/>
                    <a:pt x="5096625" y="7628"/>
                  </a:cubicBezTo>
                  <a:lnTo>
                    <a:pt x="5096625" y="509178"/>
                  </a:lnTo>
                  <a:cubicBezTo>
                    <a:pt x="5096625" y="511201"/>
                    <a:pt x="5095822" y="513141"/>
                    <a:pt x="5094391" y="514571"/>
                  </a:cubicBezTo>
                  <a:cubicBezTo>
                    <a:pt x="5092961" y="516002"/>
                    <a:pt x="5091021" y="516806"/>
                    <a:pt x="5088998" y="516806"/>
                  </a:cubicBezTo>
                  <a:lnTo>
                    <a:pt x="7628" y="516806"/>
                  </a:lnTo>
                  <a:cubicBezTo>
                    <a:pt x="5605" y="516806"/>
                    <a:pt x="3665" y="516002"/>
                    <a:pt x="2234" y="514571"/>
                  </a:cubicBezTo>
                  <a:cubicBezTo>
                    <a:pt x="804" y="513141"/>
                    <a:pt x="0" y="511201"/>
                    <a:pt x="0" y="509178"/>
                  </a:cubicBezTo>
                  <a:lnTo>
                    <a:pt x="0" y="7628"/>
                  </a:lnTo>
                  <a:cubicBezTo>
                    <a:pt x="0" y="5605"/>
                    <a:pt x="804" y="3665"/>
                    <a:pt x="2234" y="2234"/>
                  </a:cubicBezTo>
                  <a:cubicBezTo>
                    <a:pt x="3665" y="804"/>
                    <a:pt x="5605" y="0"/>
                    <a:pt x="7628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5096625" cy="43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63451" y="3554643"/>
            <a:ext cx="16395849" cy="5231667"/>
            <a:chOff x="0" y="0"/>
            <a:chExt cx="5488645" cy="17513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88646" cy="1751344"/>
            </a:xfrm>
            <a:custGeom>
              <a:avLst/>
              <a:gdLst/>
              <a:ahLst/>
              <a:cxnLst/>
              <a:rect l="l" t="t" r="r" b="b"/>
              <a:pathLst>
                <a:path w="5488646" h="1751344">
                  <a:moveTo>
                    <a:pt x="7083" y="0"/>
                  </a:moveTo>
                  <a:lnTo>
                    <a:pt x="5481563" y="0"/>
                  </a:lnTo>
                  <a:cubicBezTo>
                    <a:pt x="5483441" y="0"/>
                    <a:pt x="5485243" y="746"/>
                    <a:pt x="5486571" y="2075"/>
                  </a:cubicBezTo>
                  <a:cubicBezTo>
                    <a:pt x="5487900" y="3403"/>
                    <a:pt x="5488646" y="5204"/>
                    <a:pt x="5488646" y="7083"/>
                  </a:cubicBezTo>
                  <a:lnTo>
                    <a:pt x="5488646" y="1744261"/>
                  </a:lnTo>
                  <a:cubicBezTo>
                    <a:pt x="5488646" y="1748173"/>
                    <a:pt x="5485474" y="1751344"/>
                    <a:pt x="5481563" y="1751344"/>
                  </a:cubicBezTo>
                  <a:lnTo>
                    <a:pt x="7083" y="1751344"/>
                  </a:lnTo>
                  <a:cubicBezTo>
                    <a:pt x="5204" y="1751344"/>
                    <a:pt x="3403" y="1750597"/>
                    <a:pt x="2075" y="1749269"/>
                  </a:cubicBezTo>
                  <a:cubicBezTo>
                    <a:pt x="746" y="1747941"/>
                    <a:pt x="0" y="1746139"/>
                    <a:pt x="0" y="1744261"/>
                  </a:cubicBezTo>
                  <a:lnTo>
                    <a:pt x="0" y="7083"/>
                  </a:lnTo>
                  <a:cubicBezTo>
                    <a:pt x="0" y="5204"/>
                    <a:pt x="746" y="3403"/>
                    <a:pt x="2075" y="2075"/>
                  </a:cubicBezTo>
                  <a:cubicBezTo>
                    <a:pt x="3403" y="746"/>
                    <a:pt x="5204" y="0"/>
                    <a:pt x="7083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5488645" cy="1665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984350" y="-2298872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2" y="0"/>
                </a:lnTo>
                <a:lnTo>
                  <a:pt x="4980952" y="3731185"/>
                </a:lnTo>
                <a:lnTo>
                  <a:pt x="0" y="37311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4006180"/>
            <a:ext cx="16048286" cy="433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Cleaning up welds is important prior to painting </a:t>
            </a:r>
            <a:r>
              <a:rPr lang="en-US" sz="3200" spc="51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because</a:t>
            </a: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the judges expect a show project to be as free of imperfections as possible.</a:t>
            </a:r>
          </a:p>
          <a:p>
            <a:pPr algn="just">
              <a:lnSpc>
                <a:spcPts val="4320"/>
              </a:lnSpc>
            </a:pPr>
            <a:endParaRPr lang="en-US" sz="3200" spc="5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4320"/>
              </a:lnSpc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Cleaning up welds is important prior to painting, </a:t>
            </a:r>
            <a:r>
              <a:rPr lang="en-US" sz="3200" spc="51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but </a:t>
            </a: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 realistic and understand that it is not possible to catch every bb.</a:t>
            </a:r>
          </a:p>
          <a:p>
            <a:pPr algn="just">
              <a:lnSpc>
                <a:spcPts val="4320"/>
              </a:lnSpc>
            </a:pPr>
            <a:endParaRPr lang="en-US" sz="3200" spc="5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Cleaning up welds is important prior to painting, </a:t>
            </a:r>
            <a:r>
              <a:rPr lang="en-US" sz="3200" spc="51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so</a:t>
            </a: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be sure to factor in time for this task in your project time.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356363" y="2336306"/>
            <a:ext cx="6044712" cy="131885"/>
          </a:xfrm>
          <a:custGeom>
            <a:avLst/>
            <a:gdLst/>
            <a:ahLst/>
            <a:cxnLst/>
            <a:rect l="l" t="t" r="r" b="b"/>
            <a:pathLst>
              <a:path w="6044712" h="131885">
                <a:moveTo>
                  <a:pt x="0" y="0"/>
                </a:moveTo>
                <a:lnTo>
                  <a:pt x="6044712" y="0"/>
                </a:lnTo>
                <a:lnTo>
                  <a:pt x="6044712" y="131885"/>
                </a:lnTo>
                <a:lnTo>
                  <a:pt x="0" y="1318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18670" y="5215739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8813313" y="2341535"/>
            <a:ext cx="3086100" cy="126655"/>
            <a:chOff x="0" y="0"/>
            <a:chExt cx="812800" cy="3335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33358"/>
            </a:xfrm>
            <a:custGeom>
              <a:avLst/>
              <a:gdLst/>
              <a:ahLst/>
              <a:cxnLst/>
              <a:rect l="l" t="t" r="r" b="b"/>
              <a:pathLst>
                <a:path w="812800" h="33358">
                  <a:moveTo>
                    <a:pt x="0" y="0"/>
                  </a:moveTo>
                  <a:lnTo>
                    <a:pt x="812800" y="0"/>
                  </a:lnTo>
                  <a:lnTo>
                    <a:pt x="812800" y="33358"/>
                  </a:lnTo>
                  <a:lnTo>
                    <a:pt x="0" y="33358"/>
                  </a:ln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85725"/>
              <a:ext cx="812800" cy="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92356" y="1689977"/>
            <a:ext cx="15008719" cy="58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860"/>
              </a:lnSpc>
              <a:spcBef>
                <a:spcPct val="0"/>
              </a:spcBef>
            </a:pPr>
            <a:r>
              <a:rPr lang="en-US" sz="3600" spc="57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Cleaning up welds is important prior to painting                                   .             </a:t>
            </a:r>
          </a:p>
        </p:txBody>
      </p:sp>
      <p:sp>
        <p:nvSpPr>
          <p:cNvPr id="20" name="Freeform 20"/>
          <p:cNvSpPr/>
          <p:nvPr/>
        </p:nvSpPr>
        <p:spPr>
          <a:xfrm>
            <a:off x="4686300" y="5215739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032275" y="4509833"/>
            <a:ext cx="6044712" cy="131885"/>
          </a:xfrm>
          <a:custGeom>
            <a:avLst/>
            <a:gdLst/>
            <a:ahLst/>
            <a:cxnLst/>
            <a:rect l="l" t="t" r="r" b="b"/>
            <a:pathLst>
              <a:path w="6044712" h="131885">
                <a:moveTo>
                  <a:pt x="0" y="0"/>
                </a:moveTo>
                <a:lnTo>
                  <a:pt x="6044711" y="0"/>
                </a:lnTo>
                <a:lnTo>
                  <a:pt x="6044711" y="131884"/>
                </a:lnTo>
                <a:lnTo>
                  <a:pt x="0" y="131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854962" y="6170477"/>
            <a:ext cx="6044712" cy="131885"/>
          </a:xfrm>
          <a:custGeom>
            <a:avLst/>
            <a:gdLst/>
            <a:ahLst/>
            <a:cxnLst/>
            <a:rect l="l" t="t" r="r" b="b"/>
            <a:pathLst>
              <a:path w="6044712" h="131885">
                <a:moveTo>
                  <a:pt x="0" y="0"/>
                </a:moveTo>
                <a:lnTo>
                  <a:pt x="6044711" y="0"/>
                </a:lnTo>
                <a:lnTo>
                  <a:pt x="6044711" y="131885"/>
                </a:lnTo>
                <a:lnTo>
                  <a:pt x="0" y="1318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18670" y="6716995"/>
            <a:ext cx="6044712" cy="131885"/>
          </a:xfrm>
          <a:custGeom>
            <a:avLst/>
            <a:gdLst/>
            <a:ahLst/>
            <a:cxnLst/>
            <a:rect l="l" t="t" r="r" b="b"/>
            <a:pathLst>
              <a:path w="6044712" h="131885">
                <a:moveTo>
                  <a:pt x="0" y="0"/>
                </a:moveTo>
                <a:lnTo>
                  <a:pt x="6044711" y="0"/>
                </a:lnTo>
                <a:lnTo>
                  <a:pt x="6044711" y="131885"/>
                </a:lnTo>
                <a:lnTo>
                  <a:pt x="0" y="1318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2496735" y="6716995"/>
            <a:ext cx="6044712" cy="131885"/>
          </a:xfrm>
          <a:custGeom>
            <a:avLst/>
            <a:gdLst/>
            <a:ahLst/>
            <a:cxnLst/>
            <a:rect l="l" t="t" r="r" b="b"/>
            <a:pathLst>
              <a:path w="6044712" h="131885">
                <a:moveTo>
                  <a:pt x="0" y="0"/>
                </a:moveTo>
                <a:lnTo>
                  <a:pt x="6044712" y="0"/>
                </a:lnTo>
                <a:lnTo>
                  <a:pt x="6044712" y="131885"/>
                </a:lnTo>
                <a:lnTo>
                  <a:pt x="0" y="1318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54962" y="7826362"/>
            <a:ext cx="6044712" cy="131885"/>
          </a:xfrm>
          <a:custGeom>
            <a:avLst/>
            <a:gdLst/>
            <a:ahLst/>
            <a:cxnLst/>
            <a:rect l="l" t="t" r="r" b="b"/>
            <a:pathLst>
              <a:path w="6044712" h="131885">
                <a:moveTo>
                  <a:pt x="0" y="0"/>
                </a:moveTo>
                <a:lnTo>
                  <a:pt x="6044711" y="0"/>
                </a:lnTo>
                <a:lnTo>
                  <a:pt x="6044711" y="131884"/>
                </a:lnTo>
                <a:lnTo>
                  <a:pt x="0" y="131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918670" y="8395955"/>
            <a:ext cx="6044712" cy="131885"/>
          </a:xfrm>
          <a:custGeom>
            <a:avLst/>
            <a:gdLst/>
            <a:ahLst/>
            <a:cxnLst/>
            <a:rect l="l" t="t" r="r" b="b"/>
            <a:pathLst>
              <a:path w="6044712" h="131885">
                <a:moveTo>
                  <a:pt x="0" y="0"/>
                </a:moveTo>
                <a:lnTo>
                  <a:pt x="6044711" y="0"/>
                </a:lnTo>
                <a:lnTo>
                  <a:pt x="6044711" y="131884"/>
                </a:lnTo>
                <a:lnTo>
                  <a:pt x="0" y="131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217018" y="1912116"/>
            <a:ext cx="9042282" cy="6809496"/>
            <a:chOff x="0" y="0"/>
            <a:chExt cx="3026978" cy="22795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6978" cy="2279535"/>
            </a:xfrm>
            <a:custGeom>
              <a:avLst/>
              <a:gdLst/>
              <a:ahLst/>
              <a:cxnLst/>
              <a:rect l="l" t="t" r="r" b="b"/>
              <a:pathLst>
                <a:path w="3026978" h="2279535">
                  <a:moveTo>
                    <a:pt x="12843" y="0"/>
                  </a:moveTo>
                  <a:lnTo>
                    <a:pt x="3014136" y="0"/>
                  </a:lnTo>
                  <a:cubicBezTo>
                    <a:pt x="3017542" y="0"/>
                    <a:pt x="3020808" y="1353"/>
                    <a:pt x="3023217" y="3762"/>
                  </a:cubicBezTo>
                  <a:cubicBezTo>
                    <a:pt x="3025625" y="6170"/>
                    <a:pt x="3026978" y="9437"/>
                    <a:pt x="3026978" y="12843"/>
                  </a:cubicBezTo>
                  <a:lnTo>
                    <a:pt x="3026978" y="2266692"/>
                  </a:lnTo>
                  <a:cubicBezTo>
                    <a:pt x="3026978" y="2270098"/>
                    <a:pt x="3025625" y="2273365"/>
                    <a:pt x="3023217" y="2275773"/>
                  </a:cubicBezTo>
                  <a:cubicBezTo>
                    <a:pt x="3020808" y="2278182"/>
                    <a:pt x="3017542" y="2279535"/>
                    <a:pt x="3014136" y="2279535"/>
                  </a:cubicBezTo>
                  <a:lnTo>
                    <a:pt x="12843" y="2279535"/>
                  </a:lnTo>
                  <a:cubicBezTo>
                    <a:pt x="9437" y="2279535"/>
                    <a:pt x="6170" y="2278182"/>
                    <a:pt x="3762" y="2275773"/>
                  </a:cubicBezTo>
                  <a:cubicBezTo>
                    <a:pt x="1353" y="2273365"/>
                    <a:pt x="0" y="2270098"/>
                    <a:pt x="0" y="2266692"/>
                  </a:cubicBezTo>
                  <a:lnTo>
                    <a:pt x="0" y="12843"/>
                  </a:lnTo>
                  <a:cubicBezTo>
                    <a:pt x="0" y="9437"/>
                    <a:pt x="1353" y="6170"/>
                    <a:pt x="3762" y="3762"/>
                  </a:cubicBezTo>
                  <a:cubicBezTo>
                    <a:pt x="6170" y="1353"/>
                    <a:pt x="9437" y="0"/>
                    <a:pt x="12843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3026978" cy="21938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748756" y="1683098"/>
            <a:ext cx="5976358" cy="570742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216964" y="6878786"/>
            <a:ext cx="6949546" cy="94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5"/>
              </a:lnSpc>
              <a:spcBef>
                <a:spcPct val="0"/>
              </a:spcBef>
            </a:pPr>
            <a:r>
              <a:rPr lang="en-US" sz="5774" spc="346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Take Note!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26987" y="2367802"/>
            <a:ext cx="8283942" cy="642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Make sure your students understand the meanings of each conjunction.</a:t>
            </a: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 sentence stem must be a complete sentence. </a:t>
            </a: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 sure to anticipate student’s responses.</a:t>
            </a: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Ensure students have enough content knowledge to complete the activity.</a:t>
            </a: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Not every text will lend itself to using all three conjunctions.</a:t>
            </a:r>
          </a:p>
          <a:p>
            <a:pPr algn="l">
              <a:lnSpc>
                <a:spcPts val="3359"/>
              </a:lnSpc>
            </a:pPr>
            <a:endParaRPr lang="en-US" sz="27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530484" y="2591530"/>
            <a:ext cx="133339" cy="131885"/>
          </a:xfrm>
          <a:custGeom>
            <a:avLst/>
            <a:gdLst/>
            <a:ahLst/>
            <a:cxnLst/>
            <a:rect l="l" t="t" r="r" b="b"/>
            <a:pathLst>
              <a:path w="133339" h="131885">
                <a:moveTo>
                  <a:pt x="0" y="0"/>
                </a:moveTo>
                <a:lnTo>
                  <a:pt x="133339" y="0"/>
                </a:lnTo>
                <a:lnTo>
                  <a:pt x="133339" y="131885"/>
                </a:lnTo>
                <a:lnTo>
                  <a:pt x="0" y="131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51622" y="5311663"/>
            <a:ext cx="133339" cy="131885"/>
          </a:xfrm>
          <a:custGeom>
            <a:avLst/>
            <a:gdLst/>
            <a:ahLst/>
            <a:cxnLst/>
            <a:rect l="l" t="t" r="r" b="b"/>
            <a:pathLst>
              <a:path w="133339" h="131885">
                <a:moveTo>
                  <a:pt x="0" y="0"/>
                </a:moveTo>
                <a:lnTo>
                  <a:pt x="133339" y="0"/>
                </a:lnTo>
                <a:lnTo>
                  <a:pt x="133339" y="131885"/>
                </a:lnTo>
                <a:lnTo>
                  <a:pt x="0" y="131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530484" y="4079268"/>
            <a:ext cx="133339" cy="131885"/>
          </a:xfrm>
          <a:custGeom>
            <a:avLst/>
            <a:gdLst/>
            <a:ahLst/>
            <a:cxnLst/>
            <a:rect l="l" t="t" r="r" b="b"/>
            <a:pathLst>
              <a:path w="133339" h="131885">
                <a:moveTo>
                  <a:pt x="0" y="0"/>
                </a:moveTo>
                <a:lnTo>
                  <a:pt x="133339" y="0"/>
                </a:lnTo>
                <a:lnTo>
                  <a:pt x="133339" y="131885"/>
                </a:lnTo>
                <a:lnTo>
                  <a:pt x="0" y="131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530484" y="5077558"/>
            <a:ext cx="133339" cy="131885"/>
          </a:xfrm>
          <a:custGeom>
            <a:avLst/>
            <a:gdLst/>
            <a:ahLst/>
            <a:cxnLst/>
            <a:rect l="l" t="t" r="r" b="b"/>
            <a:pathLst>
              <a:path w="133339" h="131885">
                <a:moveTo>
                  <a:pt x="0" y="0"/>
                </a:moveTo>
                <a:lnTo>
                  <a:pt x="133339" y="0"/>
                </a:lnTo>
                <a:lnTo>
                  <a:pt x="133339" y="131884"/>
                </a:lnTo>
                <a:lnTo>
                  <a:pt x="0" y="131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530484" y="6076217"/>
            <a:ext cx="133339" cy="131885"/>
          </a:xfrm>
          <a:custGeom>
            <a:avLst/>
            <a:gdLst/>
            <a:ahLst/>
            <a:cxnLst/>
            <a:rect l="l" t="t" r="r" b="b"/>
            <a:pathLst>
              <a:path w="133339" h="131885">
                <a:moveTo>
                  <a:pt x="0" y="0"/>
                </a:moveTo>
                <a:lnTo>
                  <a:pt x="133339" y="0"/>
                </a:lnTo>
                <a:lnTo>
                  <a:pt x="133339" y="131885"/>
                </a:lnTo>
                <a:lnTo>
                  <a:pt x="0" y="131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530484" y="7560652"/>
            <a:ext cx="133339" cy="131885"/>
          </a:xfrm>
          <a:custGeom>
            <a:avLst/>
            <a:gdLst/>
            <a:ahLst/>
            <a:cxnLst/>
            <a:rect l="l" t="t" r="r" b="b"/>
            <a:pathLst>
              <a:path w="133339" h="131885">
                <a:moveTo>
                  <a:pt x="0" y="0"/>
                </a:moveTo>
                <a:lnTo>
                  <a:pt x="133339" y="0"/>
                </a:lnTo>
                <a:lnTo>
                  <a:pt x="133339" y="131885"/>
                </a:lnTo>
                <a:lnTo>
                  <a:pt x="0" y="131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975489" y="1170261"/>
            <a:ext cx="6998061" cy="2561528"/>
            <a:chOff x="0" y="0"/>
            <a:chExt cx="2342659" cy="8574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75489" y="3862348"/>
            <a:ext cx="6998061" cy="2561528"/>
            <a:chOff x="0" y="0"/>
            <a:chExt cx="2342659" cy="8574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75489" y="6557226"/>
            <a:ext cx="6998061" cy="3278505"/>
            <a:chOff x="0" y="0"/>
            <a:chExt cx="2342659" cy="10975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2659" cy="1097507"/>
            </a:xfrm>
            <a:custGeom>
              <a:avLst/>
              <a:gdLst/>
              <a:ahLst/>
              <a:cxnLst/>
              <a:rect l="l" t="t" r="r" b="b"/>
              <a:pathLst>
                <a:path w="2342659" h="1097507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1080912"/>
                  </a:lnTo>
                  <a:cubicBezTo>
                    <a:pt x="2342659" y="1090077"/>
                    <a:pt x="2335229" y="1097507"/>
                    <a:pt x="2326064" y="1097507"/>
                  </a:cubicBezTo>
                  <a:lnTo>
                    <a:pt x="16594" y="1097507"/>
                  </a:lnTo>
                  <a:cubicBezTo>
                    <a:pt x="7430" y="1097507"/>
                    <a:pt x="0" y="1090077"/>
                    <a:pt x="0" y="1080912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2342659" cy="1011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hlinkClick r:id="rId12" tooltip="https://kids.nationalgeographic.com/animals/invertebrates/facts/dung-beetle"/>
          </p:cNvPr>
          <p:cNvSpPr/>
          <p:nvPr/>
        </p:nvSpPr>
        <p:spPr>
          <a:xfrm>
            <a:off x="605021" y="2239249"/>
            <a:ext cx="8693908" cy="3634793"/>
          </a:xfrm>
          <a:custGeom>
            <a:avLst/>
            <a:gdLst/>
            <a:ahLst/>
            <a:cxnLst/>
            <a:rect l="l" t="t" r="r" b="b"/>
            <a:pathLst>
              <a:path w="8693908" h="3634793">
                <a:moveTo>
                  <a:pt x="0" y="0"/>
                </a:moveTo>
                <a:lnTo>
                  <a:pt x="8693908" y="0"/>
                </a:lnTo>
                <a:lnTo>
                  <a:pt x="8693908" y="3634793"/>
                </a:lnTo>
                <a:lnTo>
                  <a:pt x="0" y="3634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491672" y="2024301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01.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91672" y="4717783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02.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491672" y="7411266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03.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61209" y="2517418"/>
            <a:ext cx="475464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400" spc="3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explains why something is true</a:t>
            </a:r>
          </a:p>
          <a:p>
            <a:pPr marL="0" lvl="0" indent="0" algn="just">
              <a:lnSpc>
                <a:spcPts val="3240"/>
              </a:lnSpc>
              <a:spcBef>
                <a:spcPct val="0"/>
              </a:spcBef>
            </a:pPr>
            <a:endParaRPr lang="en-US" sz="2400" spc="38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218908" y="5210729"/>
            <a:ext cx="463924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39"/>
              </a:lnSpc>
              <a:spcBef>
                <a:spcPct val="0"/>
              </a:spcBef>
            </a:pPr>
            <a:r>
              <a:rPr lang="en-US" sz="2399" spc="3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indicates a change of direction (similar to a U-turn)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10896" y="7901521"/>
            <a:ext cx="4498883" cy="204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400" spc="3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tells us what happens as a result of something else - in other words, a cause and its effect.</a:t>
            </a:r>
          </a:p>
          <a:p>
            <a:pPr marL="0" lvl="0" indent="0" algn="just">
              <a:lnSpc>
                <a:spcPts val="3240"/>
              </a:lnSpc>
              <a:spcBef>
                <a:spcPct val="0"/>
              </a:spcBef>
            </a:pPr>
            <a:endParaRPr lang="en-US" sz="2400" spc="38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070625" y="1352154"/>
            <a:ext cx="287651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Because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10896" y="4045636"/>
            <a:ext cx="126362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161209" y="6738201"/>
            <a:ext cx="126362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450092" y="6072467"/>
            <a:ext cx="9003765" cy="1156906"/>
            <a:chOff x="0" y="0"/>
            <a:chExt cx="5096625" cy="6548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096625" cy="654872"/>
            </a:xfrm>
            <a:custGeom>
              <a:avLst/>
              <a:gdLst/>
              <a:ahLst/>
              <a:cxnLst/>
              <a:rect l="l" t="t" r="r" b="b"/>
              <a:pathLst>
                <a:path w="5096625" h="654872">
                  <a:moveTo>
                    <a:pt x="12898" y="0"/>
                  </a:moveTo>
                  <a:lnTo>
                    <a:pt x="5083728" y="0"/>
                  </a:lnTo>
                  <a:cubicBezTo>
                    <a:pt x="5090851" y="0"/>
                    <a:pt x="5096625" y="5775"/>
                    <a:pt x="5096625" y="12898"/>
                  </a:cubicBezTo>
                  <a:lnTo>
                    <a:pt x="5096625" y="641975"/>
                  </a:lnTo>
                  <a:cubicBezTo>
                    <a:pt x="5096625" y="645395"/>
                    <a:pt x="5095267" y="648676"/>
                    <a:pt x="5092848" y="651095"/>
                  </a:cubicBezTo>
                  <a:cubicBezTo>
                    <a:pt x="5090429" y="653514"/>
                    <a:pt x="5087148" y="654872"/>
                    <a:pt x="5083728" y="654872"/>
                  </a:cubicBezTo>
                  <a:lnTo>
                    <a:pt x="12898" y="654872"/>
                  </a:lnTo>
                  <a:cubicBezTo>
                    <a:pt x="5775" y="654872"/>
                    <a:pt x="0" y="649098"/>
                    <a:pt x="0" y="641975"/>
                  </a:cubicBezTo>
                  <a:lnTo>
                    <a:pt x="0" y="12898"/>
                  </a:lnTo>
                  <a:cubicBezTo>
                    <a:pt x="0" y="9477"/>
                    <a:pt x="1359" y="6196"/>
                    <a:pt x="3778" y="3778"/>
                  </a:cubicBezTo>
                  <a:cubicBezTo>
                    <a:pt x="6196" y="1359"/>
                    <a:pt x="9477" y="0"/>
                    <a:pt x="12898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85725"/>
              <a:ext cx="5096625" cy="569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13985" y="6397227"/>
            <a:ext cx="8875980" cy="46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68"/>
              </a:lnSpc>
              <a:spcBef>
                <a:spcPct val="0"/>
              </a:spcBef>
            </a:pPr>
            <a:r>
              <a:rPr lang="en-US" sz="2865" spc="45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dung beetle is fascinating_______________.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975489" y="1170261"/>
            <a:ext cx="6998061" cy="2561528"/>
            <a:chOff x="0" y="0"/>
            <a:chExt cx="2342659" cy="8574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75489" y="3862348"/>
            <a:ext cx="6998061" cy="2561528"/>
            <a:chOff x="0" y="0"/>
            <a:chExt cx="2342659" cy="8574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75489" y="6557226"/>
            <a:ext cx="6998061" cy="3278505"/>
            <a:chOff x="0" y="0"/>
            <a:chExt cx="2342659" cy="10975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2659" cy="1097507"/>
            </a:xfrm>
            <a:custGeom>
              <a:avLst/>
              <a:gdLst/>
              <a:ahLst/>
              <a:cxnLst/>
              <a:rect l="l" t="t" r="r" b="b"/>
              <a:pathLst>
                <a:path w="2342659" h="1097507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1080912"/>
                  </a:lnTo>
                  <a:cubicBezTo>
                    <a:pt x="2342659" y="1090077"/>
                    <a:pt x="2335229" y="1097507"/>
                    <a:pt x="2326064" y="1097507"/>
                  </a:cubicBezTo>
                  <a:lnTo>
                    <a:pt x="16594" y="1097507"/>
                  </a:lnTo>
                  <a:cubicBezTo>
                    <a:pt x="7430" y="1097507"/>
                    <a:pt x="0" y="1090077"/>
                    <a:pt x="0" y="1080912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2342659" cy="1011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83309" y="2630613"/>
            <a:ext cx="3978532" cy="370003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491672" y="2024301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01.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91672" y="4717783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02.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491672" y="7411266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03.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61209" y="2517418"/>
            <a:ext cx="475464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400" spc="3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explains why something is true</a:t>
            </a:r>
          </a:p>
          <a:p>
            <a:pPr marL="0" lvl="0" indent="0" algn="just">
              <a:lnSpc>
                <a:spcPts val="3240"/>
              </a:lnSpc>
              <a:spcBef>
                <a:spcPct val="0"/>
              </a:spcBef>
            </a:pPr>
            <a:endParaRPr lang="en-US" sz="2400" spc="38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218908" y="5210729"/>
            <a:ext cx="463924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39"/>
              </a:lnSpc>
              <a:spcBef>
                <a:spcPct val="0"/>
              </a:spcBef>
            </a:pPr>
            <a:r>
              <a:rPr lang="en-US" sz="2399" spc="3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indicates a change of direction (similar to a U-turn)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10896" y="7901521"/>
            <a:ext cx="4498883" cy="204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400" spc="3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tells us what happens as a result of something else - in other words, a cause and its effect.</a:t>
            </a:r>
          </a:p>
          <a:p>
            <a:pPr marL="0" lvl="0" indent="0" algn="just">
              <a:lnSpc>
                <a:spcPts val="3240"/>
              </a:lnSpc>
              <a:spcBef>
                <a:spcPct val="0"/>
              </a:spcBef>
            </a:pPr>
            <a:endParaRPr lang="en-US" sz="2400" spc="38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070625" y="1352154"/>
            <a:ext cx="287651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Because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10896" y="4045636"/>
            <a:ext cx="126362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245259" y="6738201"/>
            <a:ext cx="126362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48425" y="6338229"/>
            <a:ext cx="521495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Build your own!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50897" y="269436"/>
            <a:ext cx="17386206" cy="9843487"/>
            <a:chOff x="0" y="0"/>
            <a:chExt cx="5820175" cy="32951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20175" cy="3295188"/>
            </a:xfrm>
            <a:custGeom>
              <a:avLst/>
              <a:gdLst/>
              <a:ahLst/>
              <a:cxnLst/>
              <a:rect l="l" t="t" r="r" b="b"/>
              <a:pathLst>
                <a:path w="5820175" h="3295188">
                  <a:moveTo>
                    <a:pt x="6679" y="0"/>
                  </a:moveTo>
                  <a:lnTo>
                    <a:pt x="5813496" y="0"/>
                  </a:lnTo>
                  <a:cubicBezTo>
                    <a:pt x="5815268" y="0"/>
                    <a:pt x="5816966" y="704"/>
                    <a:pt x="5818219" y="1956"/>
                  </a:cubicBezTo>
                  <a:cubicBezTo>
                    <a:pt x="5819472" y="3209"/>
                    <a:pt x="5820175" y="4908"/>
                    <a:pt x="5820175" y="6679"/>
                  </a:cubicBezTo>
                  <a:lnTo>
                    <a:pt x="5820175" y="3288509"/>
                  </a:lnTo>
                  <a:cubicBezTo>
                    <a:pt x="5820175" y="3290281"/>
                    <a:pt x="5819472" y="3291979"/>
                    <a:pt x="5818219" y="3293232"/>
                  </a:cubicBezTo>
                  <a:cubicBezTo>
                    <a:pt x="5816966" y="3294485"/>
                    <a:pt x="5815268" y="3295188"/>
                    <a:pt x="5813496" y="3295188"/>
                  </a:cubicBezTo>
                  <a:lnTo>
                    <a:pt x="6679" y="3295188"/>
                  </a:lnTo>
                  <a:cubicBezTo>
                    <a:pt x="4908" y="3295188"/>
                    <a:pt x="3209" y="3294485"/>
                    <a:pt x="1956" y="3293232"/>
                  </a:cubicBezTo>
                  <a:cubicBezTo>
                    <a:pt x="704" y="3291979"/>
                    <a:pt x="0" y="3290281"/>
                    <a:pt x="0" y="3288509"/>
                  </a:cubicBezTo>
                  <a:lnTo>
                    <a:pt x="0" y="6679"/>
                  </a:lnTo>
                  <a:cubicBezTo>
                    <a:pt x="0" y="4908"/>
                    <a:pt x="704" y="3209"/>
                    <a:pt x="1956" y="1956"/>
                  </a:cubicBezTo>
                  <a:cubicBezTo>
                    <a:pt x="3209" y="704"/>
                    <a:pt x="4908" y="0"/>
                    <a:pt x="6679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5820175" cy="3209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70209" y="596729"/>
            <a:ext cx="17108398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200" spc="5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 like to go to the beach __________.</a:t>
            </a:r>
          </a:p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endParaRPr lang="en-US" sz="3200" spc="51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723541" y="78559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09394" y="1380637"/>
            <a:ext cx="1710839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People should reduce, reuse and recycle __________.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0209" y="2213831"/>
            <a:ext cx="1710839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band is an important part of the pep rally __________.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0209" y="3038696"/>
            <a:ext cx="1710839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sun is a major source of energy in the water cycle __________.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0209" y="3863561"/>
            <a:ext cx="1710839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Louisiana Purchase as a pivotal event in American history __________.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8589" y="4688426"/>
            <a:ext cx="1710839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two fractions are equivalent __________.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9394" y="5513291"/>
            <a:ext cx="1710839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Developing good exercise habits early in life is critical __________.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9394" y="6338156"/>
            <a:ext cx="1710839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quarterback must read the defense before the ball is snapped __________.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9394" y="7163021"/>
            <a:ext cx="1710839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 would like to meet an alien __________.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0209" y="7932396"/>
            <a:ext cx="1710839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Abraham Lincoln was a great president __________.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0616" y="8757261"/>
            <a:ext cx="1710839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 love to run __________.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0616" y="9458301"/>
            <a:ext cx="1710839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Cross-contamination during food preparation must be prevented __________.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74156" y="7633425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36619" y="8596904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282649">
            <a:off x="16004285" y="-223770"/>
            <a:ext cx="4017207" cy="1370872"/>
          </a:xfrm>
          <a:custGeom>
            <a:avLst/>
            <a:gdLst/>
            <a:ahLst/>
            <a:cxnLst/>
            <a:rect l="l" t="t" r="r" b="b"/>
            <a:pathLst>
              <a:path w="4017207" h="1370872">
                <a:moveTo>
                  <a:pt x="0" y="0"/>
                </a:moveTo>
                <a:lnTo>
                  <a:pt x="4017207" y="0"/>
                </a:lnTo>
                <a:lnTo>
                  <a:pt x="4017207" y="1370872"/>
                </a:lnTo>
                <a:lnTo>
                  <a:pt x="0" y="1370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164135" y="3109862"/>
            <a:ext cx="7848753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30"/>
              </a:lnSpc>
            </a:pPr>
            <a:r>
              <a:rPr lang="en-US" sz="90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Scoring Guide</a:t>
            </a:r>
          </a:p>
        </p:txBody>
      </p:sp>
      <p:sp>
        <p:nvSpPr>
          <p:cNvPr id="8" name="Freeform 8"/>
          <p:cNvSpPr/>
          <p:nvPr/>
        </p:nvSpPr>
        <p:spPr>
          <a:xfrm>
            <a:off x="509555" y="461666"/>
            <a:ext cx="9193935" cy="5458899"/>
          </a:xfrm>
          <a:custGeom>
            <a:avLst/>
            <a:gdLst/>
            <a:ahLst/>
            <a:cxnLst/>
            <a:rect l="l" t="t" r="r" b="b"/>
            <a:pathLst>
              <a:path w="9193935" h="5458899">
                <a:moveTo>
                  <a:pt x="0" y="0"/>
                </a:moveTo>
                <a:lnTo>
                  <a:pt x="9193935" y="0"/>
                </a:lnTo>
                <a:lnTo>
                  <a:pt x="9193935" y="5458899"/>
                </a:lnTo>
                <a:lnTo>
                  <a:pt x="0" y="54588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951259" y="6135617"/>
            <a:ext cx="10703387" cy="3567796"/>
          </a:xfrm>
          <a:custGeom>
            <a:avLst/>
            <a:gdLst/>
            <a:ahLst/>
            <a:cxnLst/>
            <a:rect l="l" t="t" r="r" b="b"/>
            <a:pathLst>
              <a:path w="10703387" h="3567796">
                <a:moveTo>
                  <a:pt x="0" y="0"/>
                </a:moveTo>
                <a:lnTo>
                  <a:pt x="10703387" y="0"/>
                </a:lnTo>
                <a:lnTo>
                  <a:pt x="10703387" y="3567796"/>
                </a:lnTo>
                <a:lnTo>
                  <a:pt x="0" y="35677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302953" y="4345402"/>
            <a:ext cx="381729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u="sng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14" tooltip="https://tea.texas.gov/student-assessment/testing/staar/staar-reading-language-arts-resources"/>
              </a:rPr>
              <a:t>STAAR RLA Resources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74156" y="7633425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36619" y="9124445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282649">
            <a:off x="16004285" y="-223770"/>
            <a:ext cx="4017207" cy="1370872"/>
          </a:xfrm>
          <a:custGeom>
            <a:avLst/>
            <a:gdLst/>
            <a:ahLst/>
            <a:cxnLst/>
            <a:rect l="l" t="t" r="r" b="b"/>
            <a:pathLst>
              <a:path w="4017207" h="1370872">
                <a:moveTo>
                  <a:pt x="0" y="0"/>
                </a:moveTo>
                <a:lnTo>
                  <a:pt x="4017207" y="0"/>
                </a:lnTo>
                <a:lnTo>
                  <a:pt x="4017207" y="1370872"/>
                </a:lnTo>
                <a:lnTo>
                  <a:pt x="0" y="1370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921365" y="3278287"/>
            <a:ext cx="11834038" cy="4668968"/>
          </a:xfrm>
          <a:custGeom>
            <a:avLst/>
            <a:gdLst/>
            <a:ahLst/>
            <a:cxnLst/>
            <a:rect l="l" t="t" r="r" b="b"/>
            <a:pathLst>
              <a:path w="11834038" h="4668968">
                <a:moveTo>
                  <a:pt x="0" y="0"/>
                </a:moveTo>
                <a:lnTo>
                  <a:pt x="11834038" y="0"/>
                </a:lnTo>
                <a:lnTo>
                  <a:pt x="11834038" y="4668968"/>
                </a:lnTo>
                <a:lnTo>
                  <a:pt x="0" y="4668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10800000">
            <a:off x="9109441" y="4494755"/>
            <a:ext cx="2191403" cy="9861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1758038"/>
            <a:ext cx="10272144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30"/>
              </a:lnSpc>
            </a:pPr>
            <a:r>
              <a:rPr lang="en-US" sz="90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Student Response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35593" y="8105731"/>
            <a:ext cx="371981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= Score of 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74156" y="7633425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36619" y="9124445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282649">
            <a:off x="16004285" y="-223770"/>
            <a:ext cx="4017207" cy="1370872"/>
          </a:xfrm>
          <a:custGeom>
            <a:avLst/>
            <a:gdLst/>
            <a:ahLst/>
            <a:cxnLst/>
            <a:rect l="l" t="t" r="r" b="b"/>
            <a:pathLst>
              <a:path w="4017207" h="1370872">
                <a:moveTo>
                  <a:pt x="0" y="0"/>
                </a:moveTo>
                <a:lnTo>
                  <a:pt x="4017207" y="0"/>
                </a:lnTo>
                <a:lnTo>
                  <a:pt x="4017207" y="1370872"/>
                </a:lnTo>
                <a:lnTo>
                  <a:pt x="0" y="1370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18941" y="181349"/>
            <a:ext cx="9617491" cy="9903726"/>
          </a:xfrm>
          <a:custGeom>
            <a:avLst/>
            <a:gdLst/>
            <a:ahLst/>
            <a:cxnLst/>
            <a:rect l="l" t="t" r="r" b="b"/>
            <a:pathLst>
              <a:path w="9617491" h="9903726">
                <a:moveTo>
                  <a:pt x="0" y="0"/>
                </a:moveTo>
                <a:lnTo>
                  <a:pt x="9617491" y="0"/>
                </a:lnTo>
                <a:lnTo>
                  <a:pt x="9617491" y="9903726"/>
                </a:lnTo>
                <a:lnTo>
                  <a:pt x="0" y="99037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035593" y="381374"/>
            <a:ext cx="5324518" cy="2209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35"/>
              </a:lnSpc>
            </a:pPr>
            <a:r>
              <a:rPr lang="en-US" sz="87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Student Response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10800000">
            <a:off x="5627686" y="2382028"/>
            <a:ext cx="1707458" cy="76835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005455" y="6127453"/>
            <a:ext cx="378008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= Score of 6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10800000">
            <a:off x="2673090" y="7991179"/>
            <a:ext cx="1707458" cy="7683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80822" y="3724632"/>
            <a:ext cx="6139522" cy="4337413"/>
            <a:chOff x="0" y="0"/>
            <a:chExt cx="1048738" cy="7409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8738" cy="740906"/>
            </a:xfrm>
            <a:custGeom>
              <a:avLst/>
              <a:gdLst/>
              <a:ahLst/>
              <a:cxnLst/>
              <a:rect l="l" t="t" r="r" b="b"/>
              <a:pathLst>
                <a:path w="1048738" h="740906">
                  <a:moveTo>
                    <a:pt x="42874" y="0"/>
                  </a:moveTo>
                  <a:lnTo>
                    <a:pt x="1005864" y="0"/>
                  </a:lnTo>
                  <a:cubicBezTo>
                    <a:pt x="1017235" y="0"/>
                    <a:pt x="1028140" y="4517"/>
                    <a:pt x="1036180" y="12557"/>
                  </a:cubicBezTo>
                  <a:cubicBezTo>
                    <a:pt x="1044220" y="20598"/>
                    <a:pt x="1048738" y="31503"/>
                    <a:pt x="1048738" y="42874"/>
                  </a:cubicBezTo>
                  <a:lnTo>
                    <a:pt x="1048738" y="698032"/>
                  </a:lnTo>
                  <a:cubicBezTo>
                    <a:pt x="1048738" y="721711"/>
                    <a:pt x="1029542" y="740906"/>
                    <a:pt x="1005864" y="740906"/>
                  </a:cubicBezTo>
                  <a:lnTo>
                    <a:pt x="42874" y="740906"/>
                  </a:lnTo>
                  <a:cubicBezTo>
                    <a:pt x="19195" y="740906"/>
                    <a:pt x="0" y="721711"/>
                    <a:pt x="0" y="698032"/>
                  </a:cubicBezTo>
                  <a:lnTo>
                    <a:pt x="0" y="42874"/>
                  </a:lnTo>
                  <a:cubicBezTo>
                    <a:pt x="0" y="19195"/>
                    <a:pt x="19195" y="0"/>
                    <a:pt x="42874" y="0"/>
                  </a:cubicBezTo>
                  <a:close/>
                </a:path>
              </a:pathLst>
            </a:custGeom>
            <a:solidFill>
              <a:srgbClr val="8AB7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48738" cy="779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25689" y="908780"/>
            <a:ext cx="6238436" cy="4337413"/>
            <a:chOff x="0" y="0"/>
            <a:chExt cx="1065634" cy="7409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5634" cy="740906"/>
            </a:xfrm>
            <a:custGeom>
              <a:avLst/>
              <a:gdLst/>
              <a:ahLst/>
              <a:cxnLst/>
              <a:rect l="l" t="t" r="r" b="b"/>
              <a:pathLst>
                <a:path w="1065634" h="740906">
                  <a:moveTo>
                    <a:pt x="42194" y="0"/>
                  </a:moveTo>
                  <a:lnTo>
                    <a:pt x="1023440" y="0"/>
                  </a:lnTo>
                  <a:cubicBezTo>
                    <a:pt x="1046743" y="0"/>
                    <a:pt x="1065634" y="18891"/>
                    <a:pt x="1065634" y="42194"/>
                  </a:cubicBezTo>
                  <a:lnTo>
                    <a:pt x="1065634" y="698712"/>
                  </a:lnTo>
                  <a:cubicBezTo>
                    <a:pt x="1065634" y="722015"/>
                    <a:pt x="1046743" y="740906"/>
                    <a:pt x="1023440" y="740906"/>
                  </a:cubicBezTo>
                  <a:lnTo>
                    <a:pt x="42194" y="740906"/>
                  </a:lnTo>
                  <a:cubicBezTo>
                    <a:pt x="18891" y="740906"/>
                    <a:pt x="0" y="722015"/>
                    <a:pt x="0" y="698712"/>
                  </a:cubicBezTo>
                  <a:lnTo>
                    <a:pt x="0" y="42194"/>
                  </a:lnTo>
                  <a:cubicBezTo>
                    <a:pt x="0" y="18891"/>
                    <a:pt x="18891" y="0"/>
                    <a:pt x="42194" y="0"/>
                  </a:cubicBezTo>
                  <a:close/>
                </a:path>
              </a:pathLst>
            </a:custGeom>
            <a:solidFill>
              <a:srgbClr val="8AB7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65634" cy="779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80822" y="3724632"/>
            <a:ext cx="6139522" cy="814939"/>
            <a:chOff x="0" y="0"/>
            <a:chExt cx="1048738" cy="1392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48738" cy="139206"/>
            </a:xfrm>
            <a:custGeom>
              <a:avLst/>
              <a:gdLst/>
              <a:ahLst/>
              <a:cxnLst/>
              <a:rect l="l" t="t" r="r" b="b"/>
              <a:pathLst>
                <a:path w="1048738" h="139206">
                  <a:moveTo>
                    <a:pt x="21437" y="0"/>
                  </a:moveTo>
                  <a:lnTo>
                    <a:pt x="1027301" y="0"/>
                  </a:lnTo>
                  <a:cubicBezTo>
                    <a:pt x="1032986" y="0"/>
                    <a:pt x="1038439" y="2259"/>
                    <a:pt x="1042459" y="6279"/>
                  </a:cubicBezTo>
                  <a:cubicBezTo>
                    <a:pt x="1046479" y="10299"/>
                    <a:pt x="1048738" y="15752"/>
                    <a:pt x="1048738" y="21437"/>
                  </a:cubicBezTo>
                  <a:lnTo>
                    <a:pt x="1048738" y="117769"/>
                  </a:lnTo>
                  <a:cubicBezTo>
                    <a:pt x="1048738" y="123454"/>
                    <a:pt x="1046479" y="128907"/>
                    <a:pt x="1042459" y="132927"/>
                  </a:cubicBezTo>
                  <a:cubicBezTo>
                    <a:pt x="1038439" y="136947"/>
                    <a:pt x="1032986" y="139206"/>
                    <a:pt x="1027301" y="139206"/>
                  </a:cubicBezTo>
                  <a:lnTo>
                    <a:pt x="21437" y="139206"/>
                  </a:lnTo>
                  <a:cubicBezTo>
                    <a:pt x="15752" y="139206"/>
                    <a:pt x="10299" y="136947"/>
                    <a:pt x="6279" y="132927"/>
                  </a:cubicBezTo>
                  <a:cubicBezTo>
                    <a:pt x="2259" y="128907"/>
                    <a:pt x="0" y="123454"/>
                    <a:pt x="0" y="117769"/>
                  </a:cubicBezTo>
                  <a:lnTo>
                    <a:pt x="0" y="21437"/>
                  </a:lnTo>
                  <a:cubicBezTo>
                    <a:pt x="0" y="15752"/>
                    <a:pt x="2259" y="10299"/>
                    <a:pt x="6279" y="6279"/>
                  </a:cubicBezTo>
                  <a:cubicBezTo>
                    <a:pt x="10299" y="2259"/>
                    <a:pt x="15752" y="0"/>
                    <a:pt x="21437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48738" cy="177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25689" y="908780"/>
            <a:ext cx="6238436" cy="814939"/>
            <a:chOff x="0" y="0"/>
            <a:chExt cx="1065634" cy="1392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65634" cy="139206"/>
            </a:xfrm>
            <a:custGeom>
              <a:avLst/>
              <a:gdLst/>
              <a:ahLst/>
              <a:cxnLst/>
              <a:rect l="l" t="t" r="r" b="b"/>
              <a:pathLst>
                <a:path w="1065634" h="139206">
                  <a:moveTo>
                    <a:pt x="21097" y="0"/>
                  </a:moveTo>
                  <a:lnTo>
                    <a:pt x="1044537" y="0"/>
                  </a:lnTo>
                  <a:cubicBezTo>
                    <a:pt x="1050132" y="0"/>
                    <a:pt x="1055498" y="2223"/>
                    <a:pt x="1059455" y="6179"/>
                  </a:cubicBezTo>
                  <a:cubicBezTo>
                    <a:pt x="1063411" y="10136"/>
                    <a:pt x="1065634" y="15502"/>
                    <a:pt x="1065634" y="21097"/>
                  </a:cubicBezTo>
                  <a:lnTo>
                    <a:pt x="1065634" y="118109"/>
                  </a:lnTo>
                  <a:cubicBezTo>
                    <a:pt x="1065634" y="123704"/>
                    <a:pt x="1063411" y="129070"/>
                    <a:pt x="1059455" y="133027"/>
                  </a:cubicBezTo>
                  <a:cubicBezTo>
                    <a:pt x="1055498" y="136983"/>
                    <a:pt x="1050132" y="139206"/>
                    <a:pt x="1044537" y="139206"/>
                  </a:cubicBezTo>
                  <a:lnTo>
                    <a:pt x="21097" y="139206"/>
                  </a:lnTo>
                  <a:cubicBezTo>
                    <a:pt x="15502" y="139206"/>
                    <a:pt x="10136" y="136983"/>
                    <a:pt x="6179" y="133027"/>
                  </a:cubicBezTo>
                  <a:cubicBezTo>
                    <a:pt x="2223" y="129070"/>
                    <a:pt x="0" y="123704"/>
                    <a:pt x="0" y="118109"/>
                  </a:cubicBezTo>
                  <a:lnTo>
                    <a:pt x="0" y="21097"/>
                  </a:lnTo>
                  <a:cubicBezTo>
                    <a:pt x="0" y="15502"/>
                    <a:pt x="2223" y="10136"/>
                    <a:pt x="6179" y="6179"/>
                  </a:cubicBezTo>
                  <a:cubicBezTo>
                    <a:pt x="10136" y="2223"/>
                    <a:pt x="15502" y="0"/>
                    <a:pt x="21097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065634" cy="177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4827993" y="-1392447"/>
            <a:ext cx="4017146" cy="3158481"/>
          </a:xfrm>
          <a:custGeom>
            <a:avLst/>
            <a:gdLst/>
            <a:ahLst/>
            <a:cxnLst/>
            <a:rect l="l" t="t" r="r" b="b"/>
            <a:pathLst>
              <a:path w="4017146" h="3158481">
                <a:moveTo>
                  <a:pt x="0" y="0"/>
                </a:moveTo>
                <a:lnTo>
                  <a:pt x="4017147" y="0"/>
                </a:lnTo>
                <a:lnTo>
                  <a:pt x="4017147" y="3158481"/>
                </a:lnTo>
                <a:lnTo>
                  <a:pt x="0" y="315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580296" y="-1616873"/>
            <a:ext cx="4224468" cy="2645573"/>
          </a:xfrm>
          <a:custGeom>
            <a:avLst/>
            <a:gdLst/>
            <a:ahLst/>
            <a:cxnLst/>
            <a:rect l="l" t="t" r="r" b="b"/>
            <a:pathLst>
              <a:path w="4224468" h="2645573">
                <a:moveTo>
                  <a:pt x="0" y="0"/>
                </a:moveTo>
                <a:lnTo>
                  <a:pt x="4224469" y="0"/>
                </a:lnTo>
                <a:lnTo>
                  <a:pt x="4224469" y="2645573"/>
                </a:lnTo>
                <a:lnTo>
                  <a:pt x="0" y="264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558320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7259300" y="7433853"/>
            <a:ext cx="1794966" cy="1932669"/>
          </a:xfrm>
          <a:custGeom>
            <a:avLst/>
            <a:gdLst/>
            <a:ahLst/>
            <a:cxnLst/>
            <a:rect l="l" t="t" r="r" b="b"/>
            <a:pathLst>
              <a:path w="1794966" h="1932669">
                <a:moveTo>
                  <a:pt x="0" y="0"/>
                </a:moveTo>
                <a:lnTo>
                  <a:pt x="1794966" y="0"/>
                </a:lnTo>
                <a:lnTo>
                  <a:pt x="1794966" y="1932669"/>
                </a:lnTo>
                <a:lnTo>
                  <a:pt x="0" y="19326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744232" y="460501"/>
            <a:ext cx="1488463" cy="1602652"/>
          </a:xfrm>
          <a:custGeom>
            <a:avLst/>
            <a:gdLst/>
            <a:ahLst/>
            <a:cxnLst/>
            <a:rect l="l" t="t" r="r" b="b"/>
            <a:pathLst>
              <a:path w="1488463" h="1602652">
                <a:moveTo>
                  <a:pt x="0" y="0"/>
                </a:moveTo>
                <a:lnTo>
                  <a:pt x="1488464" y="0"/>
                </a:lnTo>
                <a:lnTo>
                  <a:pt x="1488464" y="1602652"/>
                </a:lnTo>
                <a:lnTo>
                  <a:pt x="0" y="16026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08643" y="2969003"/>
            <a:ext cx="2428747" cy="2343741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 rot="5400000">
            <a:off x="12407344" y="5108765"/>
            <a:ext cx="1686779" cy="2422267"/>
          </a:xfrm>
          <a:custGeom>
            <a:avLst/>
            <a:gdLst/>
            <a:ahLst/>
            <a:cxnLst/>
            <a:rect l="l" t="t" r="r" b="b"/>
            <a:pathLst>
              <a:path w="1686779" h="2422267">
                <a:moveTo>
                  <a:pt x="0" y="0"/>
                </a:moveTo>
                <a:lnTo>
                  <a:pt x="1686778" y="0"/>
                </a:lnTo>
                <a:lnTo>
                  <a:pt x="1686778" y="2422267"/>
                </a:lnTo>
                <a:lnTo>
                  <a:pt x="0" y="24222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972106" y="3954948"/>
            <a:ext cx="4556955" cy="381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en-US" sz="259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Constructed Response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24603" y="1139096"/>
            <a:ext cx="6139522" cy="384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59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Extended Construction Response (ECR)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99811" y="4962138"/>
            <a:ext cx="5501544" cy="251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49"/>
              </a:lnSpc>
              <a:spcBef>
                <a:spcPct val="0"/>
              </a:spcBef>
            </a:pPr>
            <a:r>
              <a:rPr lang="en-US" sz="2999" spc="179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Because</a:t>
            </a:r>
            <a:r>
              <a:rPr lang="en-US" sz="2999" spc="17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statements become the foundation for the answer - and students simply add their relevant textual evidence.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068635" y="2451349"/>
            <a:ext cx="4851458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49"/>
              </a:lnSpc>
              <a:spcBef>
                <a:spcPct val="0"/>
              </a:spcBef>
            </a:pPr>
            <a:r>
              <a:rPr lang="en-US" sz="2999" spc="17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This combination contributes to the body of the ECR.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044054" y="7119221"/>
            <a:ext cx="463912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3131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It is a process!</a:t>
            </a:r>
          </a:p>
        </p:txBody>
      </p:sp>
      <p:sp>
        <p:nvSpPr>
          <p:cNvPr id="27" name="Freeform 27"/>
          <p:cNvSpPr/>
          <p:nvPr/>
        </p:nvSpPr>
        <p:spPr>
          <a:xfrm rot="-5400000">
            <a:off x="12520224" y="8512063"/>
            <a:ext cx="1686779" cy="2422267"/>
          </a:xfrm>
          <a:custGeom>
            <a:avLst/>
            <a:gdLst/>
            <a:ahLst/>
            <a:cxnLst/>
            <a:rect l="l" t="t" r="r" b="b"/>
            <a:pathLst>
              <a:path w="1686779" h="2422267">
                <a:moveTo>
                  <a:pt x="0" y="0"/>
                </a:moveTo>
                <a:lnTo>
                  <a:pt x="1686778" y="0"/>
                </a:lnTo>
                <a:lnTo>
                  <a:pt x="1686778" y="2422267"/>
                </a:lnTo>
                <a:lnTo>
                  <a:pt x="0" y="24222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53489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44000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003948" y="-1890601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2" y="0"/>
                </a:lnTo>
                <a:lnTo>
                  <a:pt x="2892762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282649">
            <a:off x="16004285" y="265374"/>
            <a:ext cx="4017207" cy="1370872"/>
          </a:xfrm>
          <a:custGeom>
            <a:avLst/>
            <a:gdLst/>
            <a:ahLst/>
            <a:cxnLst/>
            <a:rect l="l" t="t" r="r" b="b"/>
            <a:pathLst>
              <a:path w="4017207" h="1370872">
                <a:moveTo>
                  <a:pt x="0" y="0"/>
                </a:moveTo>
                <a:lnTo>
                  <a:pt x="4017207" y="0"/>
                </a:lnTo>
                <a:lnTo>
                  <a:pt x="4017207" y="1370872"/>
                </a:lnTo>
                <a:lnTo>
                  <a:pt x="0" y="13708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143893" y="3249970"/>
            <a:ext cx="6264091" cy="150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35"/>
              </a:lnSpc>
              <a:spcBef>
                <a:spcPct val="0"/>
              </a:spcBef>
            </a:pPr>
            <a:r>
              <a:rPr lang="en-US" sz="9862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Introduction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80016" y="7344606"/>
            <a:ext cx="6247020" cy="70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4979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Hi there! I’m Cassidy!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99695" y="4974694"/>
            <a:ext cx="740828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14"/>
              </a:lnSpc>
            </a:pPr>
            <a:r>
              <a:rPr lang="en-US" sz="4678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Cassidy Crawford</a:t>
            </a:r>
          </a:p>
          <a:p>
            <a:pPr algn="r">
              <a:lnSpc>
                <a:spcPts val="5614"/>
              </a:lnSpc>
            </a:pPr>
            <a:r>
              <a:rPr lang="en-US" sz="4678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Hooks Elementary</a:t>
            </a:r>
          </a:p>
          <a:p>
            <a:pPr algn="r">
              <a:lnSpc>
                <a:spcPts val="5614"/>
              </a:lnSpc>
              <a:spcBef>
                <a:spcPct val="0"/>
              </a:spcBef>
            </a:pPr>
            <a:r>
              <a:rPr lang="en-US" sz="4678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crawfordca@hooksisd.net</a:t>
            </a:r>
          </a:p>
        </p:txBody>
      </p:sp>
      <p:pic>
        <p:nvPicPr>
          <p:cNvPr id="15" name="Picture 14" descr="A person holding a child on a beach&#10;&#10;Description automatically generated">
            <a:extLst>
              <a:ext uri="{FF2B5EF4-FFF2-40B4-BE49-F238E27FC236}">
                <a16:creationId xmlns:a16="http://schemas.microsoft.com/office/drawing/2014/main" id="{A6613699-361D-E9E7-B645-1549063AB4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48" y="2217629"/>
            <a:ext cx="4891544" cy="48915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6075" y="1724736"/>
            <a:ext cx="16395849" cy="4547030"/>
            <a:chOff x="0" y="0"/>
            <a:chExt cx="5488645" cy="1522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88646" cy="1522156"/>
            </a:xfrm>
            <a:custGeom>
              <a:avLst/>
              <a:gdLst/>
              <a:ahLst/>
              <a:cxnLst/>
              <a:rect l="l" t="t" r="r" b="b"/>
              <a:pathLst>
                <a:path w="5488646" h="1522156">
                  <a:moveTo>
                    <a:pt x="7083" y="0"/>
                  </a:moveTo>
                  <a:lnTo>
                    <a:pt x="5481563" y="0"/>
                  </a:lnTo>
                  <a:cubicBezTo>
                    <a:pt x="5483441" y="0"/>
                    <a:pt x="5485243" y="746"/>
                    <a:pt x="5486571" y="2075"/>
                  </a:cubicBezTo>
                  <a:cubicBezTo>
                    <a:pt x="5487900" y="3403"/>
                    <a:pt x="5488646" y="5204"/>
                    <a:pt x="5488646" y="7083"/>
                  </a:cubicBezTo>
                  <a:lnTo>
                    <a:pt x="5488646" y="1515073"/>
                  </a:lnTo>
                  <a:cubicBezTo>
                    <a:pt x="5488646" y="1518985"/>
                    <a:pt x="5485474" y="1522156"/>
                    <a:pt x="5481563" y="1522156"/>
                  </a:cubicBezTo>
                  <a:lnTo>
                    <a:pt x="7083" y="1522156"/>
                  </a:lnTo>
                  <a:cubicBezTo>
                    <a:pt x="5204" y="1522156"/>
                    <a:pt x="3403" y="1521410"/>
                    <a:pt x="2075" y="1520081"/>
                  </a:cubicBezTo>
                  <a:cubicBezTo>
                    <a:pt x="746" y="1518753"/>
                    <a:pt x="0" y="1516951"/>
                    <a:pt x="0" y="1515073"/>
                  </a:cubicBezTo>
                  <a:lnTo>
                    <a:pt x="0" y="7083"/>
                  </a:lnTo>
                  <a:cubicBezTo>
                    <a:pt x="0" y="5204"/>
                    <a:pt x="746" y="3403"/>
                    <a:pt x="2075" y="2075"/>
                  </a:cubicBezTo>
                  <a:cubicBezTo>
                    <a:pt x="3403" y="746"/>
                    <a:pt x="5204" y="0"/>
                    <a:pt x="7083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5488645" cy="1436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984350" y="-2298872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2" y="0"/>
                </a:lnTo>
                <a:lnTo>
                  <a:pt x="4980952" y="3731185"/>
                </a:lnTo>
                <a:lnTo>
                  <a:pt x="0" y="3731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11325" y="1780707"/>
            <a:ext cx="16048286" cy="433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Address during PLCs</a:t>
            </a:r>
          </a:p>
          <a:p>
            <a:pPr marL="690881" lvl="1" indent="-345440" algn="just">
              <a:lnSpc>
                <a:spcPts val="4320"/>
              </a:lnSpc>
              <a:buFont typeface="Arial"/>
              <a:buChar char="•"/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Complex texts - </a:t>
            </a:r>
            <a:r>
              <a:rPr lang="en-US" sz="3200" spc="5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Is this text complex and why are we using it?</a:t>
            </a:r>
          </a:p>
          <a:p>
            <a:pPr marL="690881" lvl="1" indent="-345440" algn="just">
              <a:lnSpc>
                <a:spcPts val="4320"/>
              </a:lnSpc>
              <a:buFont typeface="Arial"/>
              <a:buChar char="•"/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Discussion about content - </a:t>
            </a:r>
            <a:r>
              <a:rPr lang="en-US" sz="3200" spc="5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What questions will we pose to students?</a:t>
            </a:r>
          </a:p>
          <a:p>
            <a:pPr marL="690881" lvl="1" indent="-345440" algn="just">
              <a:lnSpc>
                <a:spcPts val="4320"/>
              </a:lnSpc>
              <a:buFont typeface="Arial"/>
              <a:buChar char="•"/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Tier 1-level questions aligned with grade-level specificity - </a:t>
            </a:r>
            <a:r>
              <a:rPr lang="en-US" sz="3200" spc="5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How will we build up to the difficulty level of Bloom’s to match the TEKS?</a:t>
            </a:r>
          </a:p>
          <a:p>
            <a:pPr marL="690881" lvl="1" indent="-345440" algn="just">
              <a:lnSpc>
                <a:spcPts val="4320"/>
              </a:lnSpc>
              <a:buFont typeface="Arial"/>
              <a:buChar char="•"/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Text-based responses - </a:t>
            </a:r>
          </a:p>
          <a:p>
            <a:pPr algn="just">
              <a:lnSpc>
                <a:spcPts val="4320"/>
              </a:lnSpc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verbal - </a:t>
            </a:r>
            <a:r>
              <a:rPr lang="en-US" sz="3200" spc="5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What should I expect to hear from students in the classroom?</a:t>
            </a: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just">
              <a:lnSpc>
                <a:spcPts val="4320"/>
              </a:lnSpc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written - </a:t>
            </a:r>
            <a:r>
              <a:rPr lang="en-US" sz="3200" spc="5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Have we created exemplars for this writing task?</a:t>
            </a:r>
          </a:p>
        </p:txBody>
      </p:sp>
      <p:sp>
        <p:nvSpPr>
          <p:cNvPr id="10" name="Freeform 10"/>
          <p:cNvSpPr/>
          <p:nvPr/>
        </p:nvSpPr>
        <p:spPr>
          <a:xfrm>
            <a:off x="2051622" y="5311663"/>
            <a:ext cx="133339" cy="131885"/>
          </a:xfrm>
          <a:custGeom>
            <a:avLst/>
            <a:gdLst/>
            <a:ahLst/>
            <a:cxnLst/>
            <a:rect l="l" t="t" r="r" b="b"/>
            <a:pathLst>
              <a:path w="133339" h="131885">
                <a:moveTo>
                  <a:pt x="0" y="0"/>
                </a:moveTo>
                <a:lnTo>
                  <a:pt x="133339" y="0"/>
                </a:lnTo>
                <a:lnTo>
                  <a:pt x="133339" y="131885"/>
                </a:lnTo>
                <a:lnTo>
                  <a:pt x="0" y="1318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539878" y="787229"/>
            <a:ext cx="13025931" cy="83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7"/>
              </a:lnSpc>
            </a:pPr>
            <a:r>
              <a:rPr lang="en-US" sz="63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How can you support this effort?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51622" y="5859719"/>
            <a:ext cx="133339" cy="131885"/>
          </a:xfrm>
          <a:custGeom>
            <a:avLst/>
            <a:gdLst/>
            <a:ahLst/>
            <a:cxnLst/>
            <a:rect l="l" t="t" r="r" b="b"/>
            <a:pathLst>
              <a:path w="133339" h="131885">
                <a:moveTo>
                  <a:pt x="0" y="0"/>
                </a:moveTo>
                <a:lnTo>
                  <a:pt x="133339" y="0"/>
                </a:lnTo>
                <a:lnTo>
                  <a:pt x="133339" y="131885"/>
                </a:lnTo>
                <a:lnTo>
                  <a:pt x="0" y="1318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946075" y="6681341"/>
            <a:ext cx="16395849" cy="1991754"/>
            <a:chOff x="0" y="0"/>
            <a:chExt cx="5488645" cy="6667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88646" cy="666756"/>
            </a:xfrm>
            <a:custGeom>
              <a:avLst/>
              <a:gdLst/>
              <a:ahLst/>
              <a:cxnLst/>
              <a:rect l="l" t="t" r="r" b="b"/>
              <a:pathLst>
                <a:path w="5488646" h="666756">
                  <a:moveTo>
                    <a:pt x="7083" y="0"/>
                  </a:moveTo>
                  <a:lnTo>
                    <a:pt x="5481563" y="0"/>
                  </a:lnTo>
                  <a:cubicBezTo>
                    <a:pt x="5483441" y="0"/>
                    <a:pt x="5485243" y="746"/>
                    <a:pt x="5486571" y="2075"/>
                  </a:cubicBezTo>
                  <a:cubicBezTo>
                    <a:pt x="5487900" y="3403"/>
                    <a:pt x="5488646" y="5204"/>
                    <a:pt x="5488646" y="7083"/>
                  </a:cubicBezTo>
                  <a:lnTo>
                    <a:pt x="5488646" y="659673"/>
                  </a:lnTo>
                  <a:cubicBezTo>
                    <a:pt x="5488646" y="661552"/>
                    <a:pt x="5487900" y="663353"/>
                    <a:pt x="5486571" y="664682"/>
                  </a:cubicBezTo>
                  <a:cubicBezTo>
                    <a:pt x="5485243" y="666010"/>
                    <a:pt x="5483441" y="666756"/>
                    <a:pt x="5481563" y="666756"/>
                  </a:cubicBezTo>
                  <a:lnTo>
                    <a:pt x="7083" y="666756"/>
                  </a:lnTo>
                  <a:cubicBezTo>
                    <a:pt x="5204" y="666756"/>
                    <a:pt x="3403" y="666010"/>
                    <a:pt x="2075" y="664682"/>
                  </a:cubicBezTo>
                  <a:cubicBezTo>
                    <a:pt x="746" y="663353"/>
                    <a:pt x="0" y="661552"/>
                    <a:pt x="0" y="659673"/>
                  </a:cubicBezTo>
                  <a:lnTo>
                    <a:pt x="0" y="7083"/>
                  </a:lnTo>
                  <a:cubicBezTo>
                    <a:pt x="0" y="5204"/>
                    <a:pt x="746" y="3403"/>
                    <a:pt x="2075" y="2075"/>
                  </a:cubicBezTo>
                  <a:cubicBezTo>
                    <a:pt x="3403" y="746"/>
                    <a:pt x="5204" y="0"/>
                    <a:pt x="7083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5725"/>
              <a:ext cx="5488645" cy="581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6778959"/>
            <a:ext cx="16048286" cy="162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For your </a:t>
            </a:r>
            <a:r>
              <a:rPr lang="en-US" sz="3200" spc="51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Because</a:t>
            </a: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200" spc="51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But</a:t>
            </a: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200" spc="51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So</a:t>
            </a: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....</a:t>
            </a:r>
          </a:p>
          <a:p>
            <a:pPr marL="690881" lvl="1" indent="-345440" algn="just">
              <a:lnSpc>
                <a:spcPts val="4320"/>
              </a:lnSpc>
              <a:buFont typeface="Arial"/>
              <a:buChar char="•"/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Insist upon correct capitalization and punctuation.</a:t>
            </a:r>
          </a:p>
          <a:p>
            <a:pPr marL="690881" lvl="1" indent="-345440" algn="just">
              <a:lnSpc>
                <a:spcPts val="4320"/>
              </a:lnSpc>
              <a:buFont typeface="Arial"/>
              <a:buChar char="•"/>
            </a:pPr>
            <a:r>
              <a:rPr lang="en-US" sz="3200" spc="5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Insist upon complete sentences and pertinent academic vocabulary.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91822" y="9465942"/>
            <a:ext cx="12567478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Reading - Speaking - Writing are all centered around the text/learning</a:t>
            </a:r>
          </a:p>
          <a:p>
            <a:pPr algn="ctr">
              <a:lnSpc>
                <a:spcPts val="3240"/>
              </a:lnSpc>
            </a:pPr>
            <a:endParaRPr lang="en-US" sz="30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984350" y="-2298872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2" y="0"/>
                </a:lnTo>
                <a:lnTo>
                  <a:pt x="4980952" y="3731185"/>
                </a:lnTo>
                <a:lnTo>
                  <a:pt x="0" y="3731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595149" y="1289704"/>
            <a:ext cx="13295878" cy="8580098"/>
          </a:xfrm>
          <a:custGeom>
            <a:avLst/>
            <a:gdLst/>
            <a:ahLst/>
            <a:cxnLst/>
            <a:rect l="l" t="t" r="r" b="b"/>
            <a:pathLst>
              <a:path w="13295878" h="8580098">
                <a:moveTo>
                  <a:pt x="0" y="0"/>
                </a:moveTo>
                <a:lnTo>
                  <a:pt x="13295877" y="0"/>
                </a:lnTo>
                <a:lnTo>
                  <a:pt x="13295877" y="8580098"/>
                </a:lnTo>
                <a:lnTo>
                  <a:pt x="0" y="85800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42942" y="194056"/>
            <a:ext cx="10593650" cy="83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7"/>
              </a:lnSpc>
            </a:pPr>
            <a:r>
              <a:rPr lang="en-US" sz="63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Writing Revolution Poster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30709" y="9258300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86214" y="-2578193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09323" y="-2700100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31481" y="-1626507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978638" y="-642644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688802" y="3694607"/>
            <a:ext cx="10910396" cy="3364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99"/>
              </a:lnSpc>
            </a:pPr>
            <a:r>
              <a:rPr lang="en-US" sz="14597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Thank you very much!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136549" y="1602576"/>
            <a:ext cx="10014901" cy="673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9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“Reading and writing are like inhaling and exhaling; they cannot be separated.”   </a:t>
            </a:r>
          </a:p>
          <a:p>
            <a:pPr algn="ctr">
              <a:lnSpc>
                <a:spcPts val="6789"/>
              </a:lnSpc>
            </a:pPr>
            <a:endParaRPr lang="en-US" sz="6999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6789"/>
              </a:lnSpc>
            </a:pPr>
            <a:r>
              <a:rPr lang="en-US" sz="69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- Gretchen Bernabei</a:t>
            </a:r>
          </a:p>
        </p:txBody>
      </p:sp>
      <p:sp>
        <p:nvSpPr>
          <p:cNvPr id="4" name="Freeform 4"/>
          <p:cNvSpPr/>
          <p:nvPr/>
        </p:nvSpPr>
        <p:spPr>
          <a:xfrm>
            <a:off x="-2329398" y="901798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47044" y="9882374"/>
            <a:ext cx="3296956" cy="809253"/>
          </a:xfrm>
          <a:custGeom>
            <a:avLst/>
            <a:gdLst/>
            <a:ahLst/>
            <a:cxnLst/>
            <a:rect l="l" t="t" r="r" b="b"/>
            <a:pathLst>
              <a:path w="3296956" h="809253">
                <a:moveTo>
                  <a:pt x="0" y="0"/>
                </a:moveTo>
                <a:lnTo>
                  <a:pt x="3296956" y="0"/>
                </a:lnTo>
                <a:lnTo>
                  <a:pt x="3296956" y="809252"/>
                </a:lnTo>
                <a:lnTo>
                  <a:pt x="0" y="8092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494772" y="9017983"/>
            <a:ext cx="4427843" cy="3481392"/>
          </a:xfrm>
          <a:custGeom>
            <a:avLst/>
            <a:gdLst/>
            <a:ahLst/>
            <a:cxnLst/>
            <a:rect l="l" t="t" r="r" b="b"/>
            <a:pathLst>
              <a:path w="4427843" h="3481392">
                <a:moveTo>
                  <a:pt x="0" y="0"/>
                </a:moveTo>
                <a:lnTo>
                  <a:pt x="4427843" y="0"/>
                </a:lnTo>
                <a:lnTo>
                  <a:pt x="4427843" y="3481391"/>
                </a:lnTo>
                <a:lnTo>
                  <a:pt x="0" y="3481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763398" y="-1534296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7" y="0"/>
                </a:lnTo>
                <a:lnTo>
                  <a:pt x="4899947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801533" y="-3053980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95522" y="-3297794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61154" y="-2102294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494810" y="2371030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570549" y="949682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282649">
            <a:off x="16596506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8" y="0"/>
                </a:lnTo>
                <a:lnTo>
                  <a:pt x="3382988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7259300" y="-971659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9"/>
                </a:lnTo>
                <a:lnTo>
                  <a:pt x="0" y="334268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975489" y="1170261"/>
            <a:ext cx="6998061" cy="2561528"/>
            <a:chOff x="0" y="0"/>
            <a:chExt cx="2342659" cy="8574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75489" y="3862348"/>
            <a:ext cx="6998061" cy="2561528"/>
            <a:chOff x="0" y="0"/>
            <a:chExt cx="2342659" cy="8574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75489" y="6557226"/>
            <a:ext cx="6998061" cy="3278505"/>
            <a:chOff x="0" y="0"/>
            <a:chExt cx="2342659" cy="10975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2659" cy="1097507"/>
            </a:xfrm>
            <a:custGeom>
              <a:avLst/>
              <a:gdLst/>
              <a:ahLst/>
              <a:cxnLst/>
              <a:rect l="l" t="t" r="r" b="b"/>
              <a:pathLst>
                <a:path w="2342659" h="1097507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1080912"/>
                  </a:lnTo>
                  <a:cubicBezTo>
                    <a:pt x="2342659" y="1090077"/>
                    <a:pt x="2335229" y="1097507"/>
                    <a:pt x="2326064" y="1097507"/>
                  </a:cubicBezTo>
                  <a:lnTo>
                    <a:pt x="16594" y="1097507"/>
                  </a:lnTo>
                  <a:cubicBezTo>
                    <a:pt x="7430" y="1097507"/>
                    <a:pt x="0" y="1090077"/>
                    <a:pt x="0" y="1080912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2342659" cy="1011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752578" y="1028700"/>
            <a:ext cx="3440655" cy="4405448"/>
          </a:xfrm>
          <a:custGeom>
            <a:avLst/>
            <a:gdLst/>
            <a:ahLst/>
            <a:cxnLst/>
            <a:rect l="l" t="t" r="r" b="b"/>
            <a:pathLst>
              <a:path w="3440655" h="4405448">
                <a:moveTo>
                  <a:pt x="0" y="0"/>
                </a:moveTo>
                <a:lnTo>
                  <a:pt x="3440655" y="0"/>
                </a:lnTo>
                <a:lnTo>
                  <a:pt x="3440655" y="4405448"/>
                </a:lnTo>
                <a:lnTo>
                  <a:pt x="0" y="4405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998132" y="5532847"/>
            <a:ext cx="6949546" cy="291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5"/>
              </a:lnSpc>
              <a:spcBef>
                <a:spcPct val="0"/>
              </a:spcBef>
            </a:pPr>
            <a:r>
              <a:rPr lang="en-US" sz="5774" spc="34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 easy strategy across </a:t>
            </a:r>
            <a:r>
              <a:rPr lang="en-US" sz="5774" spc="346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ALL </a:t>
            </a:r>
            <a:r>
              <a:rPr lang="en-US" sz="5774" spc="34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content areas!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91672" y="2024301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491672" y="4717783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02.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91672" y="7411266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03.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61209" y="2517418"/>
            <a:ext cx="475464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400" spc="3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explains why something is true</a:t>
            </a:r>
          </a:p>
          <a:p>
            <a:pPr marL="0" lvl="0" indent="0" algn="just">
              <a:lnSpc>
                <a:spcPts val="3240"/>
              </a:lnSpc>
              <a:spcBef>
                <a:spcPct val="0"/>
              </a:spcBef>
            </a:pPr>
            <a:endParaRPr lang="en-US" sz="2400" spc="38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218908" y="5210729"/>
            <a:ext cx="463924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39"/>
              </a:lnSpc>
              <a:spcBef>
                <a:spcPct val="0"/>
              </a:spcBef>
            </a:pPr>
            <a:r>
              <a:rPr lang="en-US" sz="2399" spc="3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indicates a change of direction (similar to a U-turn)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10896" y="7901521"/>
            <a:ext cx="4498883" cy="204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400" spc="3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tells us what happens as a result of something else - in other words, a cause and its effect.</a:t>
            </a:r>
          </a:p>
          <a:p>
            <a:pPr marL="0" lvl="0" indent="0" algn="just">
              <a:lnSpc>
                <a:spcPts val="3240"/>
              </a:lnSpc>
              <a:spcBef>
                <a:spcPct val="0"/>
              </a:spcBef>
            </a:pPr>
            <a:endParaRPr lang="en-US" sz="2400" spc="38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070625" y="1352154"/>
            <a:ext cx="287651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Because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161209" y="4045636"/>
            <a:ext cx="126362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161209" y="6738201"/>
            <a:ext cx="126362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823887" y="4203574"/>
            <a:ext cx="8168934" cy="2616325"/>
            <a:chOff x="0" y="0"/>
            <a:chExt cx="2734618" cy="65881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34618" cy="658819"/>
            </a:xfrm>
            <a:custGeom>
              <a:avLst/>
              <a:gdLst/>
              <a:ahLst/>
              <a:cxnLst/>
              <a:rect l="l" t="t" r="r" b="b"/>
              <a:pathLst>
                <a:path w="2734618" h="658819">
                  <a:moveTo>
                    <a:pt x="14216" y="0"/>
                  </a:moveTo>
                  <a:lnTo>
                    <a:pt x="2720402" y="0"/>
                  </a:lnTo>
                  <a:cubicBezTo>
                    <a:pt x="2724172" y="0"/>
                    <a:pt x="2727788" y="1498"/>
                    <a:pt x="2730454" y="4164"/>
                  </a:cubicBezTo>
                  <a:cubicBezTo>
                    <a:pt x="2733120" y="6830"/>
                    <a:pt x="2734618" y="10446"/>
                    <a:pt x="2734618" y="14216"/>
                  </a:cubicBezTo>
                  <a:lnTo>
                    <a:pt x="2734618" y="644603"/>
                  </a:lnTo>
                  <a:cubicBezTo>
                    <a:pt x="2734618" y="652454"/>
                    <a:pt x="2728253" y="658819"/>
                    <a:pt x="2720402" y="658819"/>
                  </a:cubicBezTo>
                  <a:lnTo>
                    <a:pt x="14216" y="658819"/>
                  </a:lnTo>
                  <a:cubicBezTo>
                    <a:pt x="10446" y="658819"/>
                    <a:pt x="6830" y="657321"/>
                    <a:pt x="4164" y="654655"/>
                  </a:cubicBezTo>
                  <a:cubicBezTo>
                    <a:pt x="1498" y="651989"/>
                    <a:pt x="0" y="648373"/>
                    <a:pt x="0" y="644603"/>
                  </a:cubicBezTo>
                  <a:lnTo>
                    <a:pt x="0" y="14216"/>
                  </a:lnTo>
                  <a:cubicBezTo>
                    <a:pt x="0" y="10446"/>
                    <a:pt x="1498" y="6830"/>
                    <a:pt x="4164" y="4164"/>
                  </a:cubicBezTo>
                  <a:cubicBezTo>
                    <a:pt x="6830" y="1498"/>
                    <a:pt x="10446" y="0"/>
                    <a:pt x="14216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2734618" cy="573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96447" y="2052171"/>
            <a:ext cx="8857411" cy="6485165"/>
          </a:xfrm>
          <a:custGeom>
            <a:avLst/>
            <a:gdLst/>
            <a:ahLst/>
            <a:cxnLst/>
            <a:rect l="l" t="t" r="r" b="b"/>
            <a:pathLst>
              <a:path w="8857411" h="6485165">
                <a:moveTo>
                  <a:pt x="0" y="0"/>
                </a:moveTo>
                <a:lnTo>
                  <a:pt x="8857410" y="0"/>
                </a:lnTo>
                <a:lnTo>
                  <a:pt x="8857410" y="6485165"/>
                </a:lnTo>
                <a:lnTo>
                  <a:pt x="0" y="6485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48756" y="933450"/>
            <a:ext cx="6252244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Science Lesson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73224" y="4448810"/>
            <a:ext cx="7837289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Posed Question:</a:t>
            </a:r>
          </a:p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Why do seeds need light to grow?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31603" y="1037761"/>
            <a:ext cx="15224794" cy="2561528"/>
            <a:chOff x="0" y="0"/>
            <a:chExt cx="5096625" cy="8574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6625" cy="857492"/>
            </a:xfrm>
            <a:custGeom>
              <a:avLst/>
              <a:gdLst/>
              <a:ahLst/>
              <a:cxnLst/>
              <a:rect l="l" t="t" r="r" b="b"/>
              <a:pathLst>
                <a:path w="5096625" h="857492">
                  <a:moveTo>
                    <a:pt x="7628" y="0"/>
                  </a:moveTo>
                  <a:lnTo>
                    <a:pt x="5088998" y="0"/>
                  </a:lnTo>
                  <a:cubicBezTo>
                    <a:pt x="5093210" y="0"/>
                    <a:pt x="5096625" y="3415"/>
                    <a:pt x="5096625" y="7628"/>
                  </a:cubicBezTo>
                  <a:lnTo>
                    <a:pt x="5096625" y="849865"/>
                  </a:lnTo>
                  <a:cubicBezTo>
                    <a:pt x="5096625" y="851888"/>
                    <a:pt x="5095822" y="853828"/>
                    <a:pt x="5094391" y="855258"/>
                  </a:cubicBezTo>
                  <a:cubicBezTo>
                    <a:pt x="5092961" y="856689"/>
                    <a:pt x="5091021" y="857492"/>
                    <a:pt x="5088998" y="857492"/>
                  </a:cubicBezTo>
                  <a:lnTo>
                    <a:pt x="7628" y="857492"/>
                  </a:lnTo>
                  <a:cubicBezTo>
                    <a:pt x="5605" y="857492"/>
                    <a:pt x="3665" y="856689"/>
                    <a:pt x="2234" y="855258"/>
                  </a:cubicBezTo>
                  <a:cubicBezTo>
                    <a:pt x="804" y="853828"/>
                    <a:pt x="0" y="851888"/>
                    <a:pt x="0" y="849865"/>
                  </a:cubicBezTo>
                  <a:lnTo>
                    <a:pt x="0" y="7628"/>
                  </a:lnTo>
                  <a:cubicBezTo>
                    <a:pt x="0" y="5605"/>
                    <a:pt x="804" y="3665"/>
                    <a:pt x="2234" y="2234"/>
                  </a:cubicBezTo>
                  <a:cubicBezTo>
                    <a:pt x="3665" y="804"/>
                    <a:pt x="5605" y="0"/>
                    <a:pt x="7628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5096625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1603" y="4214291"/>
            <a:ext cx="15224794" cy="5180441"/>
            <a:chOff x="0" y="0"/>
            <a:chExt cx="5096625" cy="17341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96625" cy="1734195"/>
            </a:xfrm>
            <a:custGeom>
              <a:avLst/>
              <a:gdLst/>
              <a:ahLst/>
              <a:cxnLst/>
              <a:rect l="l" t="t" r="r" b="b"/>
              <a:pathLst>
                <a:path w="5096625" h="1734195">
                  <a:moveTo>
                    <a:pt x="7628" y="0"/>
                  </a:moveTo>
                  <a:lnTo>
                    <a:pt x="5088998" y="0"/>
                  </a:lnTo>
                  <a:cubicBezTo>
                    <a:pt x="5093210" y="0"/>
                    <a:pt x="5096625" y="3415"/>
                    <a:pt x="5096625" y="7628"/>
                  </a:cubicBezTo>
                  <a:lnTo>
                    <a:pt x="5096625" y="1726567"/>
                  </a:lnTo>
                  <a:cubicBezTo>
                    <a:pt x="5096625" y="1728590"/>
                    <a:pt x="5095822" y="1730531"/>
                    <a:pt x="5094391" y="1731961"/>
                  </a:cubicBezTo>
                  <a:cubicBezTo>
                    <a:pt x="5092961" y="1733391"/>
                    <a:pt x="5091021" y="1734195"/>
                    <a:pt x="5088998" y="1734195"/>
                  </a:cubicBezTo>
                  <a:lnTo>
                    <a:pt x="7628" y="1734195"/>
                  </a:lnTo>
                  <a:cubicBezTo>
                    <a:pt x="3415" y="1734195"/>
                    <a:pt x="0" y="1730780"/>
                    <a:pt x="0" y="1726567"/>
                  </a:cubicBezTo>
                  <a:lnTo>
                    <a:pt x="0" y="7628"/>
                  </a:lnTo>
                  <a:cubicBezTo>
                    <a:pt x="0" y="5605"/>
                    <a:pt x="804" y="3665"/>
                    <a:pt x="2234" y="2234"/>
                  </a:cubicBezTo>
                  <a:cubicBezTo>
                    <a:pt x="3665" y="804"/>
                    <a:pt x="5605" y="0"/>
                    <a:pt x="7628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5096625" cy="1648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653681" y="2710529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630915" y="5568083"/>
            <a:ext cx="15008719" cy="330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65"/>
              </a:lnSpc>
            </a:pPr>
            <a:r>
              <a:rPr lang="en-US" sz="3900" spc="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Seeds need light to grow </a:t>
            </a:r>
            <a:r>
              <a:rPr lang="en-US" sz="3900" spc="62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because</a:t>
            </a:r>
            <a:r>
              <a:rPr lang="en-US" sz="3900" spc="62">
                <a:solidFill>
                  <a:srgbClr val="FF66C4"/>
                </a:solidFill>
                <a:latin typeface="DM Sans"/>
                <a:ea typeface="DM Sans"/>
                <a:cs typeface="DM Sans"/>
                <a:sym typeface="DM Sans"/>
              </a:rPr>
              <a:t>                                   </a:t>
            </a:r>
            <a:r>
              <a:rPr lang="en-US" sz="3900" spc="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just">
              <a:lnSpc>
                <a:spcPts val="5265"/>
              </a:lnSpc>
            </a:pPr>
            <a:endParaRPr lang="en-US" sz="3900" spc="62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5265"/>
              </a:lnSpc>
            </a:pPr>
            <a:r>
              <a:rPr lang="en-US" sz="3900" spc="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Seeds need light to grow, </a:t>
            </a:r>
            <a:r>
              <a:rPr lang="en-US" sz="3900" spc="62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but</a:t>
            </a:r>
            <a:r>
              <a:rPr lang="en-US" sz="3900" spc="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                            .</a:t>
            </a:r>
          </a:p>
          <a:p>
            <a:pPr algn="just">
              <a:lnSpc>
                <a:spcPts val="5265"/>
              </a:lnSpc>
            </a:pPr>
            <a:endParaRPr lang="en-US" sz="3900" spc="62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just">
              <a:lnSpc>
                <a:spcPts val="5265"/>
              </a:lnSpc>
              <a:spcBef>
                <a:spcPct val="0"/>
              </a:spcBef>
            </a:pPr>
            <a:r>
              <a:rPr lang="en-US" sz="3900" spc="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Seeds need light to grow, </a:t>
            </a:r>
            <a:r>
              <a:rPr lang="en-US" sz="3900" spc="62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so</a:t>
            </a:r>
            <a:r>
              <a:rPr lang="en-US" sz="3900" spc="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                                           .</a:t>
            </a:r>
          </a:p>
        </p:txBody>
      </p:sp>
      <p:sp>
        <p:nvSpPr>
          <p:cNvPr id="15" name="Freeform 15"/>
          <p:cNvSpPr/>
          <p:nvPr/>
        </p:nvSpPr>
        <p:spPr>
          <a:xfrm>
            <a:off x="7406396" y="6241498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509339" y="7626293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509339" y="8966196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968881" y="117382"/>
            <a:ext cx="2697165" cy="1974794"/>
          </a:xfrm>
          <a:custGeom>
            <a:avLst/>
            <a:gdLst/>
            <a:ahLst/>
            <a:cxnLst/>
            <a:rect l="l" t="t" r="r" b="b"/>
            <a:pathLst>
              <a:path w="2697165" h="1974794">
                <a:moveTo>
                  <a:pt x="0" y="0"/>
                </a:moveTo>
                <a:lnTo>
                  <a:pt x="2697164" y="0"/>
                </a:lnTo>
                <a:lnTo>
                  <a:pt x="2697164" y="1974794"/>
                </a:lnTo>
                <a:lnTo>
                  <a:pt x="0" y="19747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748756" y="2212908"/>
            <a:ext cx="1390290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399"/>
              </a:lnSpc>
              <a:spcBef>
                <a:spcPct val="0"/>
              </a:spcBef>
            </a:pPr>
            <a:r>
              <a:rPr lang="en-US" sz="3999" spc="6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Seeds need light to grow                                                    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48067" y="1280646"/>
            <a:ext cx="473939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Sentence Stem: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48067" y="4577829"/>
            <a:ext cx="5514221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Student response: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2877" y="1427108"/>
            <a:ext cx="15224794" cy="2561528"/>
            <a:chOff x="0" y="0"/>
            <a:chExt cx="5096625" cy="8574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6625" cy="857492"/>
            </a:xfrm>
            <a:custGeom>
              <a:avLst/>
              <a:gdLst/>
              <a:ahLst/>
              <a:cxnLst/>
              <a:rect l="l" t="t" r="r" b="b"/>
              <a:pathLst>
                <a:path w="5096625" h="857492">
                  <a:moveTo>
                    <a:pt x="7628" y="0"/>
                  </a:moveTo>
                  <a:lnTo>
                    <a:pt x="5088998" y="0"/>
                  </a:lnTo>
                  <a:cubicBezTo>
                    <a:pt x="5093210" y="0"/>
                    <a:pt x="5096625" y="3415"/>
                    <a:pt x="5096625" y="7628"/>
                  </a:cubicBezTo>
                  <a:lnTo>
                    <a:pt x="5096625" y="849865"/>
                  </a:lnTo>
                  <a:cubicBezTo>
                    <a:pt x="5096625" y="851888"/>
                    <a:pt x="5095822" y="853828"/>
                    <a:pt x="5094391" y="855258"/>
                  </a:cubicBezTo>
                  <a:cubicBezTo>
                    <a:pt x="5092961" y="856689"/>
                    <a:pt x="5091021" y="857492"/>
                    <a:pt x="5088998" y="857492"/>
                  </a:cubicBezTo>
                  <a:lnTo>
                    <a:pt x="7628" y="857492"/>
                  </a:lnTo>
                  <a:cubicBezTo>
                    <a:pt x="5605" y="857492"/>
                    <a:pt x="3665" y="856689"/>
                    <a:pt x="2234" y="855258"/>
                  </a:cubicBezTo>
                  <a:cubicBezTo>
                    <a:pt x="804" y="853828"/>
                    <a:pt x="0" y="851888"/>
                    <a:pt x="0" y="849865"/>
                  </a:cubicBezTo>
                  <a:lnTo>
                    <a:pt x="0" y="7628"/>
                  </a:lnTo>
                  <a:cubicBezTo>
                    <a:pt x="0" y="5605"/>
                    <a:pt x="804" y="3665"/>
                    <a:pt x="2234" y="2234"/>
                  </a:cubicBezTo>
                  <a:cubicBezTo>
                    <a:pt x="3665" y="804"/>
                    <a:pt x="5605" y="0"/>
                    <a:pt x="7628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5096625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1603" y="4214291"/>
            <a:ext cx="15224794" cy="5180441"/>
            <a:chOff x="0" y="0"/>
            <a:chExt cx="5096625" cy="17341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96625" cy="1734195"/>
            </a:xfrm>
            <a:custGeom>
              <a:avLst/>
              <a:gdLst/>
              <a:ahLst/>
              <a:cxnLst/>
              <a:rect l="l" t="t" r="r" b="b"/>
              <a:pathLst>
                <a:path w="5096625" h="1734195">
                  <a:moveTo>
                    <a:pt x="7628" y="0"/>
                  </a:moveTo>
                  <a:lnTo>
                    <a:pt x="5088998" y="0"/>
                  </a:lnTo>
                  <a:cubicBezTo>
                    <a:pt x="5093210" y="0"/>
                    <a:pt x="5096625" y="3415"/>
                    <a:pt x="5096625" y="7628"/>
                  </a:cubicBezTo>
                  <a:lnTo>
                    <a:pt x="5096625" y="1726567"/>
                  </a:lnTo>
                  <a:cubicBezTo>
                    <a:pt x="5096625" y="1728590"/>
                    <a:pt x="5095822" y="1730531"/>
                    <a:pt x="5094391" y="1731961"/>
                  </a:cubicBezTo>
                  <a:cubicBezTo>
                    <a:pt x="5092961" y="1733391"/>
                    <a:pt x="5091021" y="1734195"/>
                    <a:pt x="5088998" y="1734195"/>
                  </a:cubicBezTo>
                  <a:lnTo>
                    <a:pt x="7628" y="1734195"/>
                  </a:lnTo>
                  <a:cubicBezTo>
                    <a:pt x="3415" y="1734195"/>
                    <a:pt x="0" y="1730780"/>
                    <a:pt x="0" y="1726567"/>
                  </a:cubicBezTo>
                  <a:lnTo>
                    <a:pt x="0" y="7628"/>
                  </a:lnTo>
                  <a:cubicBezTo>
                    <a:pt x="0" y="5605"/>
                    <a:pt x="804" y="3665"/>
                    <a:pt x="2234" y="2234"/>
                  </a:cubicBezTo>
                  <a:cubicBezTo>
                    <a:pt x="3665" y="804"/>
                    <a:pt x="5605" y="0"/>
                    <a:pt x="7628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5096625" cy="1648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06396" y="3641915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630915" y="3215596"/>
            <a:ext cx="13325911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399"/>
              </a:lnSpc>
              <a:spcBef>
                <a:spcPct val="0"/>
              </a:spcBef>
            </a:pPr>
            <a:r>
              <a:rPr lang="en-US" sz="3999" spc="63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teacher was happy                                                    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51697" y="2416042"/>
            <a:ext cx="473939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Sentence Stem: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30915" y="5558558"/>
            <a:ext cx="15008719" cy="336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r>
              <a:rPr lang="en-US" sz="3999" spc="6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teacher was happy </a:t>
            </a:r>
            <a:r>
              <a:rPr lang="en-US" sz="3999" spc="63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because</a:t>
            </a:r>
            <a:r>
              <a:rPr lang="en-US" sz="3999" spc="63">
                <a:solidFill>
                  <a:srgbClr val="FF66C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999" spc="6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we raised our hands.</a:t>
            </a:r>
          </a:p>
          <a:p>
            <a:pPr algn="just">
              <a:lnSpc>
                <a:spcPts val="5399"/>
              </a:lnSpc>
            </a:pPr>
            <a:endParaRPr lang="en-US" sz="3999" spc="6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5399"/>
              </a:lnSpc>
            </a:pPr>
            <a:r>
              <a:rPr lang="en-US" sz="3999" spc="6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teacher was happy, </a:t>
            </a:r>
            <a:r>
              <a:rPr lang="en-US" sz="3999" spc="63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but</a:t>
            </a:r>
            <a:r>
              <a:rPr lang="en-US" sz="3999" spc="6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she still gave us homework.</a:t>
            </a:r>
          </a:p>
          <a:p>
            <a:pPr algn="just">
              <a:lnSpc>
                <a:spcPts val="5399"/>
              </a:lnSpc>
            </a:pPr>
            <a:endParaRPr lang="en-US" sz="3999" spc="6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just">
              <a:lnSpc>
                <a:spcPts val="5399"/>
              </a:lnSpc>
              <a:spcBef>
                <a:spcPct val="0"/>
              </a:spcBef>
            </a:pPr>
            <a:r>
              <a:rPr lang="en-US" sz="3999" spc="6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teacher was happy, </a:t>
            </a:r>
            <a:r>
              <a:rPr lang="en-US" sz="3999" spc="63">
                <a:solidFill>
                  <a:srgbClr val="FF3131"/>
                </a:solidFill>
                <a:latin typeface="DM Sans Bold"/>
                <a:ea typeface="DM Sans Bold"/>
                <a:cs typeface="DM Sans Bold"/>
                <a:sym typeface="DM Sans Bold"/>
              </a:rPr>
              <a:t>so</a:t>
            </a:r>
            <a:r>
              <a:rPr lang="en-US" sz="3999" spc="6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she gave us a longer recess.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48067" y="4577829"/>
            <a:ext cx="5514221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Student response:</a:t>
            </a:r>
          </a:p>
        </p:txBody>
      </p:sp>
      <p:sp>
        <p:nvSpPr>
          <p:cNvPr id="18" name="Freeform 18"/>
          <p:cNvSpPr/>
          <p:nvPr/>
        </p:nvSpPr>
        <p:spPr>
          <a:xfrm>
            <a:off x="7406396" y="6241498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509339" y="7626293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509339" y="8966196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Star: 8 Points 22">
            <a:extLst>
              <a:ext uri="{FF2B5EF4-FFF2-40B4-BE49-F238E27FC236}">
                <a16:creationId xmlns:a16="http://schemas.microsoft.com/office/drawing/2014/main" id="{3619ECBF-B721-141C-0E56-C0FA2B6317AC}"/>
              </a:ext>
            </a:extLst>
          </p:cNvPr>
          <p:cNvSpPr/>
          <p:nvPr/>
        </p:nvSpPr>
        <p:spPr>
          <a:xfrm rot="21126164">
            <a:off x="-178490" y="238148"/>
            <a:ext cx="3640246" cy="2516221"/>
          </a:xfrm>
          <a:prstGeom prst="star8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Level 1-practice orally before writing it!</a:t>
            </a:r>
          </a:p>
        </p:txBody>
      </p:sp>
      <p:sp>
        <p:nvSpPr>
          <p:cNvPr id="24" name="Star: 8 Points 23">
            <a:extLst>
              <a:ext uri="{FF2B5EF4-FFF2-40B4-BE49-F238E27FC236}">
                <a16:creationId xmlns:a16="http://schemas.microsoft.com/office/drawing/2014/main" id="{24FCCC58-B637-FFDC-F402-EA44F18997EA}"/>
              </a:ext>
            </a:extLst>
          </p:cNvPr>
          <p:cNvSpPr/>
          <p:nvPr/>
        </p:nvSpPr>
        <p:spPr>
          <a:xfrm rot="1179353">
            <a:off x="13942984" y="389924"/>
            <a:ext cx="3640246" cy="2516221"/>
          </a:xfrm>
          <a:prstGeom prst="star8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Level 1-may only focus on one conjunction at </a:t>
            </a:r>
            <a:r>
              <a:rPr lang="en-US">
                <a:solidFill>
                  <a:schemeClr val="bg1"/>
                </a:solidFill>
              </a:rPr>
              <a:t>a time.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54997" y="1355256"/>
            <a:ext cx="15224794" cy="2561528"/>
            <a:chOff x="0" y="0"/>
            <a:chExt cx="5096625" cy="8574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6625" cy="857492"/>
            </a:xfrm>
            <a:custGeom>
              <a:avLst/>
              <a:gdLst/>
              <a:ahLst/>
              <a:cxnLst/>
              <a:rect l="l" t="t" r="r" b="b"/>
              <a:pathLst>
                <a:path w="5096625" h="857492">
                  <a:moveTo>
                    <a:pt x="7628" y="0"/>
                  </a:moveTo>
                  <a:lnTo>
                    <a:pt x="5088998" y="0"/>
                  </a:lnTo>
                  <a:cubicBezTo>
                    <a:pt x="5093210" y="0"/>
                    <a:pt x="5096625" y="3415"/>
                    <a:pt x="5096625" y="7628"/>
                  </a:cubicBezTo>
                  <a:lnTo>
                    <a:pt x="5096625" y="849865"/>
                  </a:lnTo>
                  <a:cubicBezTo>
                    <a:pt x="5096625" y="851888"/>
                    <a:pt x="5095822" y="853828"/>
                    <a:pt x="5094391" y="855258"/>
                  </a:cubicBezTo>
                  <a:cubicBezTo>
                    <a:pt x="5092961" y="856689"/>
                    <a:pt x="5091021" y="857492"/>
                    <a:pt x="5088998" y="857492"/>
                  </a:cubicBezTo>
                  <a:lnTo>
                    <a:pt x="7628" y="857492"/>
                  </a:lnTo>
                  <a:cubicBezTo>
                    <a:pt x="5605" y="857492"/>
                    <a:pt x="3665" y="856689"/>
                    <a:pt x="2234" y="855258"/>
                  </a:cubicBezTo>
                  <a:cubicBezTo>
                    <a:pt x="804" y="853828"/>
                    <a:pt x="0" y="851888"/>
                    <a:pt x="0" y="849865"/>
                  </a:cubicBezTo>
                  <a:lnTo>
                    <a:pt x="0" y="7628"/>
                  </a:lnTo>
                  <a:cubicBezTo>
                    <a:pt x="0" y="5605"/>
                    <a:pt x="804" y="3665"/>
                    <a:pt x="2234" y="2234"/>
                  </a:cubicBezTo>
                  <a:cubicBezTo>
                    <a:pt x="3665" y="804"/>
                    <a:pt x="5605" y="0"/>
                    <a:pt x="7628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5096625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1603" y="4214291"/>
            <a:ext cx="15224794" cy="5180441"/>
            <a:chOff x="0" y="0"/>
            <a:chExt cx="5096625" cy="17341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96625" cy="1734195"/>
            </a:xfrm>
            <a:custGeom>
              <a:avLst/>
              <a:gdLst/>
              <a:ahLst/>
              <a:cxnLst/>
              <a:rect l="l" t="t" r="r" b="b"/>
              <a:pathLst>
                <a:path w="5096625" h="1734195">
                  <a:moveTo>
                    <a:pt x="7628" y="0"/>
                  </a:moveTo>
                  <a:lnTo>
                    <a:pt x="5088998" y="0"/>
                  </a:lnTo>
                  <a:cubicBezTo>
                    <a:pt x="5093210" y="0"/>
                    <a:pt x="5096625" y="3415"/>
                    <a:pt x="5096625" y="7628"/>
                  </a:cubicBezTo>
                  <a:lnTo>
                    <a:pt x="5096625" y="1726567"/>
                  </a:lnTo>
                  <a:cubicBezTo>
                    <a:pt x="5096625" y="1728590"/>
                    <a:pt x="5095822" y="1730531"/>
                    <a:pt x="5094391" y="1731961"/>
                  </a:cubicBezTo>
                  <a:cubicBezTo>
                    <a:pt x="5092961" y="1733391"/>
                    <a:pt x="5091021" y="1734195"/>
                    <a:pt x="5088998" y="1734195"/>
                  </a:cubicBezTo>
                  <a:lnTo>
                    <a:pt x="7628" y="1734195"/>
                  </a:lnTo>
                  <a:cubicBezTo>
                    <a:pt x="3415" y="1734195"/>
                    <a:pt x="0" y="1730780"/>
                    <a:pt x="0" y="1726567"/>
                  </a:cubicBezTo>
                  <a:lnTo>
                    <a:pt x="0" y="7628"/>
                  </a:lnTo>
                  <a:cubicBezTo>
                    <a:pt x="0" y="5605"/>
                    <a:pt x="804" y="3665"/>
                    <a:pt x="2234" y="2234"/>
                  </a:cubicBezTo>
                  <a:cubicBezTo>
                    <a:pt x="3665" y="804"/>
                    <a:pt x="5605" y="0"/>
                    <a:pt x="7628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5096625" cy="1648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143999" y="3562113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703406" y="2308251"/>
            <a:ext cx="4739395" cy="80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Sentence Stem: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30915" y="5558558"/>
            <a:ext cx="15008719" cy="3384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r>
              <a:rPr lang="en-US" sz="2800" dirty="0">
                <a:latin typeface="DM Sans" pitchFamily="2" charset="0"/>
              </a:rPr>
              <a:t>The critic thought the restaurant was mediocre, </a:t>
            </a:r>
            <a:r>
              <a:rPr lang="en-US" sz="2800" spc="63" dirty="0">
                <a:solidFill>
                  <a:srgbClr val="FF3131"/>
                </a:solidFill>
                <a:latin typeface="DM Sans" pitchFamily="2" charset="0"/>
                <a:ea typeface="DM Sans Bold"/>
                <a:cs typeface="DM Sans Bold"/>
                <a:sym typeface="DM Sans Bold"/>
              </a:rPr>
              <a:t>because</a:t>
            </a:r>
            <a:r>
              <a:rPr lang="en-US" sz="2800" spc="63" dirty="0">
                <a:solidFill>
                  <a:srgbClr val="FF66C4"/>
                </a:solidFill>
                <a:latin typeface="DM Sans" pitchFamily="2" charset="0"/>
                <a:ea typeface="DM Sans"/>
                <a:cs typeface="DM Sans"/>
                <a:sym typeface="DM Sans"/>
              </a:rPr>
              <a:t> </a:t>
            </a:r>
            <a:r>
              <a:rPr lang="en-US" sz="2800" spc="63" dirty="0">
                <a:solidFill>
                  <a:srgbClr val="000000"/>
                </a:solidFill>
                <a:latin typeface="DM Sans" pitchFamily="2" charset="0"/>
                <a:ea typeface="DM Sans"/>
                <a:cs typeface="DM Sans"/>
                <a:sym typeface="DM Sans"/>
              </a:rPr>
              <a:t>the menu was limited.</a:t>
            </a:r>
          </a:p>
          <a:p>
            <a:pPr algn="just">
              <a:lnSpc>
                <a:spcPts val="5399"/>
              </a:lnSpc>
            </a:pPr>
            <a:endParaRPr lang="en-US" sz="3600" spc="63" dirty="0">
              <a:solidFill>
                <a:srgbClr val="000000"/>
              </a:solidFill>
              <a:latin typeface="DM Sans" pitchFamily="2" charset="0"/>
              <a:ea typeface="DM Sans"/>
              <a:cs typeface="DM Sans"/>
              <a:sym typeface="DM Sans"/>
            </a:endParaRPr>
          </a:p>
          <a:p>
            <a:pPr algn="just">
              <a:lnSpc>
                <a:spcPts val="5399"/>
              </a:lnSpc>
            </a:pPr>
            <a:r>
              <a:rPr lang="en-US" sz="2800" dirty="0">
                <a:latin typeface="DM Sans" pitchFamily="2" charset="0"/>
              </a:rPr>
              <a:t>The critic thought the restaurant was mediocre, </a:t>
            </a:r>
            <a:r>
              <a:rPr lang="en-US" sz="2800" spc="63" dirty="0">
                <a:solidFill>
                  <a:srgbClr val="FF3131"/>
                </a:solidFill>
                <a:latin typeface="DM Sans" pitchFamily="2" charset="0"/>
                <a:ea typeface="DM Sans Bold"/>
                <a:cs typeface="DM Sans Bold"/>
                <a:sym typeface="DM Sans Bold"/>
              </a:rPr>
              <a:t>but</a:t>
            </a:r>
            <a:r>
              <a:rPr lang="en-US" sz="2800" spc="63" dirty="0">
                <a:solidFill>
                  <a:srgbClr val="FF66C4"/>
                </a:solidFill>
                <a:latin typeface="DM Sans" pitchFamily="2" charset="0"/>
                <a:ea typeface="DM Sans"/>
                <a:cs typeface="DM Sans"/>
                <a:sym typeface="DM Sans"/>
              </a:rPr>
              <a:t> </a:t>
            </a:r>
            <a:r>
              <a:rPr lang="en-US" sz="2800" spc="63" dirty="0">
                <a:solidFill>
                  <a:srgbClr val="000000"/>
                </a:solidFill>
                <a:latin typeface="DM Sans" pitchFamily="2" charset="0"/>
                <a:ea typeface="DM Sans"/>
                <a:cs typeface="DM Sans"/>
                <a:sym typeface="DM Sans"/>
              </a:rPr>
              <a:t>others believed it was excellent.</a:t>
            </a:r>
          </a:p>
          <a:p>
            <a:pPr algn="just">
              <a:lnSpc>
                <a:spcPts val="5399"/>
              </a:lnSpc>
            </a:pPr>
            <a:endParaRPr lang="en-US" sz="3999" spc="63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5399"/>
              </a:lnSpc>
            </a:pPr>
            <a:r>
              <a:rPr lang="en-US" sz="2600" dirty="0">
                <a:latin typeface="DM Sans" pitchFamily="2" charset="0"/>
              </a:rPr>
              <a:t>The critic thought the restaurant was mediocre, </a:t>
            </a:r>
            <a:r>
              <a:rPr lang="en-US" sz="2600" spc="63" dirty="0">
                <a:solidFill>
                  <a:srgbClr val="FF3131"/>
                </a:solidFill>
                <a:latin typeface="DM Sans" pitchFamily="2" charset="0"/>
                <a:ea typeface="DM Sans Bold"/>
                <a:cs typeface="DM Sans Bold"/>
                <a:sym typeface="DM Sans Bold"/>
              </a:rPr>
              <a:t>so</a:t>
            </a:r>
            <a:r>
              <a:rPr lang="en-US" sz="2600" spc="63" dirty="0">
                <a:solidFill>
                  <a:srgbClr val="FF66C4"/>
                </a:solidFill>
                <a:latin typeface="DM Sans" pitchFamily="2" charset="0"/>
                <a:ea typeface="DM Sans"/>
                <a:cs typeface="DM Sans"/>
                <a:sym typeface="DM Sans"/>
              </a:rPr>
              <a:t> </a:t>
            </a:r>
            <a:r>
              <a:rPr lang="en-US" sz="2600" dirty="0">
                <a:latin typeface="DM Sans" pitchFamily="2" charset="0"/>
              </a:rPr>
              <a:t>he rated it 3 stars instead of 5 in his review</a:t>
            </a:r>
            <a:r>
              <a:rPr lang="en-US" sz="2600" spc="63" dirty="0">
                <a:solidFill>
                  <a:srgbClr val="000000"/>
                </a:solidFill>
                <a:latin typeface="DM Sans" pitchFamily="2" charset="0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48067" y="4577829"/>
            <a:ext cx="5514221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Student response:</a:t>
            </a:r>
          </a:p>
        </p:txBody>
      </p:sp>
      <p:sp>
        <p:nvSpPr>
          <p:cNvPr id="18" name="Freeform 18"/>
          <p:cNvSpPr/>
          <p:nvPr/>
        </p:nvSpPr>
        <p:spPr>
          <a:xfrm>
            <a:off x="9331361" y="6121995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457381" y="7563488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540509" y="8918401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Star: 8 Points 20">
            <a:extLst>
              <a:ext uri="{FF2B5EF4-FFF2-40B4-BE49-F238E27FC236}">
                <a16:creationId xmlns:a16="http://schemas.microsoft.com/office/drawing/2014/main" id="{94A33816-8AFA-18D3-A9F9-36E0B36333D6}"/>
              </a:ext>
            </a:extLst>
          </p:cNvPr>
          <p:cNvSpPr/>
          <p:nvPr/>
        </p:nvSpPr>
        <p:spPr>
          <a:xfrm rot="21126164">
            <a:off x="-153528" y="599778"/>
            <a:ext cx="2610449" cy="2223951"/>
          </a:xfrm>
          <a:prstGeom prst="star8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Use newly introduced vocabulary or spelling words!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68D1B7-13A4-2A11-F694-ACEC2FF04FD9}"/>
              </a:ext>
            </a:extLst>
          </p:cNvPr>
          <p:cNvSpPr txBox="1"/>
          <p:nvPr/>
        </p:nvSpPr>
        <p:spPr>
          <a:xfrm>
            <a:off x="1454998" y="3062069"/>
            <a:ext cx="799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critic thought the restaurant was mediocre </a:t>
            </a:r>
          </a:p>
        </p:txBody>
      </p:sp>
    </p:spTree>
    <p:extLst>
      <p:ext uri="{BB962C8B-B14F-4D97-AF65-F5344CB8AC3E}">
        <p14:creationId xmlns:p14="http://schemas.microsoft.com/office/powerpoint/2010/main" val="2062193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71867" t="-3631" r="-74156" b="-2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700000">
            <a:off x="4151105" y="2740416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2" y="0"/>
                </a:lnTo>
                <a:lnTo>
                  <a:pt x="1012982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209977">
            <a:off x="4116243" y="7068201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2" y="0"/>
                </a:lnTo>
                <a:lnTo>
                  <a:pt x="1012982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547821" y="772578"/>
            <a:ext cx="11947187" cy="8741844"/>
          </a:xfrm>
          <a:custGeom>
            <a:avLst/>
            <a:gdLst/>
            <a:ahLst/>
            <a:cxnLst/>
            <a:rect l="l" t="t" r="r" b="b"/>
            <a:pathLst>
              <a:path w="11947187" h="8741844">
                <a:moveTo>
                  <a:pt x="0" y="0"/>
                </a:moveTo>
                <a:lnTo>
                  <a:pt x="11947187" y="0"/>
                </a:lnTo>
                <a:lnTo>
                  <a:pt x="11947187" y="8741844"/>
                </a:lnTo>
                <a:lnTo>
                  <a:pt x="0" y="8741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79067" y="4010733"/>
            <a:ext cx="4297511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76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Examine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6187" y="5430603"/>
            <a:ext cx="3563270" cy="406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2"/>
              </a:lnSpc>
            </a:pPr>
            <a:r>
              <a:rPr lang="en-US" sz="29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5th Grade Science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05F2B2FE84624EB46A89B665527EDC" ma:contentTypeVersion="6" ma:contentTypeDescription="Create a new document." ma:contentTypeScope="" ma:versionID="b7788e55147f05723357f8d5e05deef5">
  <xsd:schema xmlns:xsd="http://www.w3.org/2001/XMLSchema" xmlns:xs="http://www.w3.org/2001/XMLSchema" xmlns:p="http://schemas.microsoft.com/office/2006/metadata/properties" xmlns:ns3="756b7409-93f4-427d-b50f-0307eae91e56" targetNamespace="http://schemas.microsoft.com/office/2006/metadata/properties" ma:root="true" ma:fieldsID="c0a5208c22a630e009cfa54f8097cac2" ns3:_="">
    <xsd:import namespace="756b7409-93f4-427d-b50f-0307eae91e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b7409-93f4-427d-b50f-0307eae91e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B19ADA-5D13-4F27-B7F1-2E17A8F62D0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56b7409-93f4-427d-b50f-0307eae91e5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283D216-BCE6-46F9-B562-8243A0A0B3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540EE2-714D-4B47-B732-9EFF556F30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6b7409-93f4-427d-b50f-0307eae91e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46409</TotalTime>
  <Words>959</Words>
  <Application>Microsoft Office PowerPoint</Application>
  <PresentationFormat>Custom</PresentationFormat>
  <Paragraphs>168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DM Sans Italics</vt:lpstr>
      <vt:lpstr>Handy Casual</vt:lpstr>
      <vt:lpstr>Canva Sans Bold</vt:lpstr>
      <vt:lpstr>Canva Sans</vt:lpstr>
      <vt:lpstr>Canva Sans Bold Italics</vt:lpstr>
      <vt:lpstr>DM Sans Bold</vt:lpstr>
      <vt:lpstr>Krabuler</vt:lpstr>
      <vt:lpstr>Calibri</vt:lpstr>
      <vt:lpstr>Arial</vt:lpstr>
      <vt:lpstr>DM Sans</vt:lpstr>
      <vt:lpstr>Brittany</vt:lpstr>
      <vt:lpstr>Comica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Across All Content AreasVIEWER</dc:title>
  <dc:creator>Caitlyn Vogl</dc:creator>
  <cp:lastModifiedBy>Cassidy Crawford</cp:lastModifiedBy>
  <cp:revision>4</cp:revision>
  <dcterms:created xsi:type="dcterms:W3CDTF">2006-08-16T00:00:00Z</dcterms:created>
  <dcterms:modified xsi:type="dcterms:W3CDTF">2025-01-06T14:58:35Z</dcterms:modified>
  <dc:identifier>DAGNCSLLJOY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0x0101005805F2B2FE84624EB46A89B665527EDC</vt:lpwstr>
  </property>
</Properties>
</file>